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69" r:id="rId4"/>
    <p:sldId id="272" r:id="rId5"/>
    <p:sldId id="258" r:id="rId6"/>
    <p:sldId id="278" r:id="rId7"/>
    <p:sldId id="282" r:id="rId8"/>
    <p:sldId id="277" r:id="rId9"/>
    <p:sldId id="261" r:id="rId10"/>
    <p:sldId id="262" r:id="rId11"/>
    <p:sldId id="263" r:id="rId12"/>
    <p:sldId id="289" r:id="rId13"/>
    <p:sldId id="288" r:id="rId14"/>
    <p:sldId id="280" r:id="rId15"/>
    <p:sldId id="264" r:id="rId16"/>
    <p:sldId id="276" r:id="rId17"/>
    <p:sldId id="296" r:id="rId18"/>
    <p:sldId id="274" r:id="rId19"/>
    <p:sldId id="285" r:id="rId20"/>
    <p:sldId id="287" r:id="rId21"/>
    <p:sldId id="292" r:id="rId22"/>
    <p:sldId id="293" r:id="rId23"/>
    <p:sldId id="294" r:id="rId24"/>
    <p:sldId id="275" r:id="rId25"/>
    <p:sldId id="302" r:id="rId26"/>
    <p:sldId id="270" r:id="rId27"/>
    <p:sldId id="279" r:id="rId28"/>
    <p:sldId id="295" r:id="rId29"/>
    <p:sldId id="299" r:id="rId30"/>
    <p:sldId id="301" r:id="rId31"/>
    <p:sldId id="30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B4EF09-8EF1-4DB6-8DDE-88C22298093B}" type="datetimeFigureOut">
              <a:rPr lang="en-US" smtClean="0"/>
              <a:pPr/>
              <a:t>20-Sep-18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81BFDA-2C62-4668-A5F7-6D628CDBBA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p:spPr>
        <p:txBody>
          <a:bodyPr/>
          <a:lstStyle/>
          <a:p>
            <a:pPr>
              <a:buFont typeface="Wingdings" pitchFamily="2" charset="2"/>
              <a:buNone/>
            </a:pPr>
            <a:fld id="{96B0A14F-42FA-4F1F-951E-55C93BE47D44}" type="slidenum">
              <a:rPr lang="en-GB">
                <a:latin typeface="Times New Roman" pitchFamily="18" charset="0"/>
              </a:rPr>
              <a:pPr>
                <a:buFont typeface="Wingdings" pitchFamily="2" charset="2"/>
                <a:buNone/>
              </a:pPr>
              <a:t>18</a:t>
            </a:fld>
            <a:endParaRPr lang="en-GB">
              <a:latin typeface="Times New Roman" pitchFamily="18" charset="0"/>
            </a:endParaRPr>
          </a:p>
        </p:txBody>
      </p:sp>
      <p:sp>
        <p:nvSpPr>
          <p:cNvPr id="34819"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34820" name="Rectangle 2"/>
          <p:cNvSpPr txBox="1">
            <a:spLocks noGrp="1" noChangeArrowheads="1"/>
          </p:cNvSpPr>
          <p:nvPr>
            <p:ph type="body" idx="1"/>
          </p:nvPr>
        </p:nvSpPr>
        <p:spPr>
          <a:xfrm>
            <a:off x="686360" y="4342534"/>
            <a:ext cx="5486681" cy="4033693"/>
          </a:xfrm>
          <a:noFill/>
          <a:ln/>
        </p:spPr>
        <p:txBody>
          <a:bodyPr wrap="none" lIns="82058" tIns="41029" rIns="82058" bIns="41029"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p:spPr>
        <p:txBody>
          <a:bodyPr/>
          <a:lstStyle/>
          <a:p>
            <a:pPr>
              <a:buFont typeface="Wingdings" pitchFamily="2" charset="2"/>
              <a:buNone/>
            </a:pPr>
            <a:fld id="{259E96A4-EA31-4471-8DDB-1E980523F707}" type="slidenum">
              <a:rPr lang="en-GB">
                <a:latin typeface="Times New Roman" pitchFamily="18" charset="0"/>
              </a:rPr>
              <a:pPr>
                <a:buFont typeface="Wingdings" pitchFamily="2" charset="2"/>
                <a:buNone/>
              </a:pPr>
              <a:t>19</a:t>
            </a:fld>
            <a:endParaRPr lang="en-GB">
              <a:latin typeface="Times New Roman" pitchFamily="18" charset="0"/>
            </a:endParaRPr>
          </a:p>
        </p:txBody>
      </p:sp>
      <p:sp>
        <p:nvSpPr>
          <p:cNvPr id="36867"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36868" name="Rectangle 2"/>
          <p:cNvSpPr txBox="1">
            <a:spLocks noGrp="1" noChangeArrowheads="1"/>
          </p:cNvSpPr>
          <p:nvPr>
            <p:ph type="body" idx="1"/>
          </p:nvPr>
        </p:nvSpPr>
        <p:spPr>
          <a:xfrm>
            <a:off x="686360" y="4342534"/>
            <a:ext cx="5486681" cy="4033693"/>
          </a:xfrm>
          <a:noFill/>
          <a:ln/>
        </p:spPr>
        <p:txBody>
          <a:bodyPr wrap="none" lIns="82058" tIns="41029" rIns="82058" bIns="41029"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p:spPr>
        <p:txBody>
          <a:bodyPr/>
          <a:lstStyle/>
          <a:p>
            <a:pPr>
              <a:buFont typeface="Wingdings" pitchFamily="2" charset="2"/>
              <a:buNone/>
            </a:pPr>
            <a:fld id="{2A58B247-EFC0-450A-9E33-9491B49B4AF0}" type="slidenum">
              <a:rPr lang="en-GB">
                <a:latin typeface="Times New Roman" pitchFamily="18" charset="0"/>
              </a:rPr>
              <a:pPr>
                <a:buFont typeface="Wingdings" pitchFamily="2" charset="2"/>
                <a:buNone/>
              </a:pPr>
              <a:t>24</a:t>
            </a:fld>
            <a:endParaRPr lang="en-GB">
              <a:latin typeface="Times New Roman" pitchFamily="18" charset="0"/>
            </a:endParaRPr>
          </a:p>
        </p:txBody>
      </p:sp>
      <p:sp>
        <p:nvSpPr>
          <p:cNvPr id="35843"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35844" name="Rectangle 2"/>
          <p:cNvSpPr txBox="1">
            <a:spLocks noGrp="1" noChangeArrowheads="1"/>
          </p:cNvSpPr>
          <p:nvPr>
            <p:ph type="body" idx="1"/>
          </p:nvPr>
        </p:nvSpPr>
        <p:spPr>
          <a:xfrm>
            <a:off x="686360" y="4342534"/>
            <a:ext cx="5486681" cy="4033693"/>
          </a:xfrm>
          <a:noFill/>
          <a:ln/>
        </p:spPr>
        <p:txBody>
          <a:bodyPr wrap="none" lIns="82058" tIns="41029" rIns="82058" bIns="41029"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20-Sep-18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20-Sep-18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20-Sep-18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20-Sep-18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20-Sep-18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20-Sep-18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20-Sep-18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20-Sep-18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20-Sep-18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20-Sep-18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20-Sep-18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12" Type="http://schemas.openxmlformats.org/officeDocument/2006/relationships/image" Target="../media/image52.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657600"/>
            <a:ext cx="6400800" cy="2514600"/>
          </a:xfrm>
        </p:spPr>
        <p:txBody>
          <a:bodyPr>
            <a:normAutofit fontScale="85000" lnSpcReduction="20000"/>
          </a:bodyPr>
          <a:lstStyle/>
          <a:p>
            <a:r>
              <a:rPr lang="en-US" dirty="0" smtClean="0">
                <a:solidFill>
                  <a:srgbClr val="002060"/>
                </a:solidFill>
                <a:latin typeface="Times New Roman" pitchFamily="18" charset="0"/>
                <a:cs typeface="Times New Roman" pitchFamily="18" charset="0"/>
              </a:rPr>
              <a:t>Dr. K. Vairamani,</a:t>
            </a:r>
          </a:p>
          <a:p>
            <a:r>
              <a:rPr lang="en-US" dirty="0" smtClean="0">
                <a:solidFill>
                  <a:srgbClr val="002060"/>
                </a:solidFill>
                <a:latin typeface="Times New Roman" pitchFamily="18" charset="0"/>
                <a:cs typeface="Times New Roman" pitchFamily="18" charset="0"/>
              </a:rPr>
              <a:t>Assistant Professor,</a:t>
            </a:r>
          </a:p>
          <a:p>
            <a:r>
              <a:rPr lang="en-US" dirty="0" smtClean="0">
                <a:solidFill>
                  <a:srgbClr val="002060"/>
                </a:solidFill>
                <a:latin typeface="Times New Roman" pitchFamily="18" charset="0"/>
                <a:cs typeface="Times New Roman" pitchFamily="18" charset="0"/>
              </a:rPr>
              <a:t>Department of Electronics,</a:t>
            </a:r>
          </a:p>
          <a:p>
            <a:r>
              <a:rPr lang="en-US" dirty="0" smtClean="0">
                <a:solidFill>
                  <a:srgbClr val="002060"/>
                </a:solidFill>
                <a:latin typeface="Times New Roman" pitchFamily="18" charset="0"/>
                <a:cs typeface="Times New Roman" pitchFamily="18" charset="0"/>
              </a:rPr>
              <a:t>St. Joseph’s College (Autonomous),</a:t>
            </a:r>
          </a:p>
          <a:p>
            <a:r>
              <a:rPr lang="en-US" dirty="0" smtClean="0">
                <a:solidFill>
                  <a:srgbClr val="002060"/>
                </a:solidFill>
                <a:latin typeface="Times New Roman" pitchFamily="18" charset="0"/>
                <a:cs typeface="Times New Roman" pitchFamily="18" charset="0"/>
              </a:rPr>
              <a:t>Tiruchirappalli – 620 002.</a:t>
            </a:r>
          </a:p>
          <a:p>
            <a:r>
              <a:rPr lang="en-US" dirty="0" smtClean="0">
                <a:solidFill>
                  <a:srgbClr val="002060"/>
                </a:solidFill>
                <a:latin typeface="Times New Roman" pitchFamily="18" charset="0"/>
                <a:cs typeface="Times New Roman" pitchFamily="18" charset="0"/>
              </a:rPr>
              <a:t>E-mail: vairamani_electro@yahoo.com</a:t>
            </a:r>
          </a:p>
          <a:p>
            <a:r>
              <a:rPr lang="en-US" dirty="0" smtClean="0">
                <a:solidFill>
                  <a:srgbClr val="002060"/>
                </a:solidFill>
                <a:latin typeface="Times New Roman" pitchFamily="18" charset="0"/>
                <a:cs typeface="Times New Roman" pitchFamily="18" charset="0"/>
              </a:rPr>
              <a:t>Cell: 9943147283</a:t>
            </a:r>
            <a:endParaRPr lang="en-US" dirty="0">
              <a:solidFill>
                <a:srgbClr val="002060"/>
              </a:solidFill>
              <a:latin typeface="Times New Roman" pitchFamily="18" charset="0"/>
              <a:cs typeface="Times New Roman" pitchFamily="18" charset="0"/>
            </a:endParaRPr>
          </a:p>
        </p:txBody>
      </p:sp>
      <p:sp>
        <p:nvSpPr>
          <p:cNvPr id="2" name="Title 1"/>
          <p:cNvSpPr>
            <a:spLocks noGrp="1"/>
          </p:cNvSpPr>
          <p:nvPr>
            <p:ph type="ctrTitle"/>
          </p:nvPr>
        </p:nvSpPr>
        <p:spPr>
          <a:xfrm>
            <a:off x="0" y="1828800"/>
            <a:ext cx="8839200" cy="914400"/>
          </a:xfrm>
        </p:spPr>
        <p:txBody>
          <a:bodyPr>
            <a:normAutofit fontScale="90000"/>
          </a:bodyPr>
          <a:lstStyle/>
          <a:p>
            <a:r>
              <a:rPr lang="en-US" dirty="0" smtClean="0">
                <a:solidFill>
                  <a:srgbClr val="002060"/>
                </a:solidFill>
                <a:latin typeface="Times New Roman" pitchFamily="18" charset="0"/>
                <a:cs typeface="Times New Roman" pitchFamily="18" charset="0"/>
              </a:rPr>
              <a:t>RADIO FREQUENCY IDENTIFICATION AND ITS APPLICATIONS</a:t>
            </a:r>
            <a:endParaRPr lang="en-US" dirty="0">
              <a:solidFill>
                <a:srgbClr val="002060"/>
              </a:solidFill>
              <a:latin typeface="Times New Roman" pitchFamily="18" charset="0"/>
              <a:cs typeface="Times New Roman" pitchFamily="18" charset="0"/>
            </a:endParaRPr>
          </a:p>
        </p:txBody>
      </p:sp>
      <p:pic>
        <p:nvPicPr>
          <p:cNvPr id="13314" name="Picture 2" descr="E:\RFID and its applications\RFID-Chip1.jpg"/>
          <p:cNvPicPr>
            <a:picLocks noChangeAspect="1" noChangeArrowheads="1"/>
          </p:cNvPicPr>
          <p:nvPr/>
        </p:nvPicPr>
        <p:blipFill>
          <a:blip r:embed="rId2"/>
          <a:srcRect l="12626" t="6452" r="11620" b="6452"/>
          <a:stretch>
            <a:fillRect/>
          </a:stretch>
        </p:blipFill>
        <p:spPr bwMode="auto">
          <a:xfrm>
            <a:off x="7315200" y="3048000"/>
            <a:ext cx="1828800" cy="2057400"/>
          </a:xfrm>
          <a:prstGeom prst="rect">
            <a:avLst/>
          </a:prstGeom>
          <a:noFill/>
        </p:spPr>
      </p:pic>
      <p:pic>
        <p:nvPicPr>
          <p:cNvPr id="6" name="Picture 3"/>
          <p:cNvPicPr>
            <a:picLocks noChangeAspect="1" noChangeArrowheads="1"/>
          </p:cNvPicPr>
          <p:nvPr/>
        </p:nvPicPr>
        <p:blipFill>
          <a:blip r:embed="rId3"/>
          <a:srcRect l="2724" r="86546" b="28261"/>
          <a:stretch>
            <a:fillRect/>
          </a:stretch>
        </p:blipFill>
        <p:spPr bwMode="auto">
          <a:xfrm>
            <a:off x="304800" y="3200400"/>
            <a:ext cx="1379743" cy="20417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Passive RFID Tags</a:t>
            </a:r>
            <a:endParaRPr lang="en-US" dirty="0">
              <a:solidFill>
                <a:srgbClr val="FF0000"/>
              </a:solidFill>
            </a:endParaRPr>
          </a:p>
        </p:txBody>
      </p:sp>
      <p:sp>
        <p:nvSpPr>
          <p:cNvPr id="3" name="Content Placeholder 2"/>
          <p:cNvSpPr>
            <a:spLocks noGrp="1"/>
          </p:cNvSpPr>
          <p:nvPr>
            <p:ph sz="quarter" idx="1"/>
          </p:nvPr>
        </p:nvSpPr>
        <p:spPr>
          <a:xfrm>
            <a:off x="0" y="1600200"/>
            <a:ext cx="6019800" cy="4525963"/>
          </a:xfrm>
        </p:spPr>
        <p:txBody>
          <a:bodyPr>
            <a:normAutofit/>
          </a:bodyPr>
          <a:lstStyle/>
          <a:p>
            <a:r>
              <a:rPr lang="en-US" sz="2100" dirty="0" smtClean="0">
                <a:solidFill>
                  <a:srgbClr val="002060"/>
                </a:solidFill>
                <a:latin typeface="Times New Roman" pitchFamily="18" charset="0"/>
                <a:cs typeface="Times New Roman" pitchFamily="18" charset="0"/>
              </a:rPr>
              <a:t>Passive tags comprise of 3 key components</a:t>
            </a:r>
          </a:p>
          <a:p>
            <a:pPr lvl="1"/>
            <a:r>
              <a:rPr lang="en-US" sz="2100" dirty="0" smtClean="0">
                <a:solidFill>
                  <a:srgbClr val="002060"/>
                </a:solidFill>
                <a:latin typeface="Times New Roman" pitchFamily="18" charset="0"/>
                <a:cs typeface="Times New Roman" pitchFamily="18" charset="0"/>
              </a:rPr>
              <a:t> an in-built chip: generates a unique identifier code for the particular tag </a:t>
            </a:r>
          </a:p>
          <a:p>
            <a:pPr lvl="1"/>
            <a:r>
              <a:rPr lang="en-US" sz="2100" dirty="0" smtClean="0">
                <a:solidFill>
                  <a:srgbClr val="002060"/>
                </a:solidFill>
                <a:latin typeface="Times New Roman" pitchFamily="18" charset="0"/>
                <a:cs typeface="Times New Roman" pitchFamily="18" charset="0"/>
              </a:rPr>
              <a:t>an antenna: catches incoming radio waves and sends them back out again</a:t>
            </a:r>
          </a:p>
          <a:p>
            <a:pPr lvl="1"/>
            <a:r>
              <a:rPr lang="en-US" sz="2100" dirty="0" smtClean="0">
                <a:solidFill>
                  <a:srgbClr val="002060"/>
                </a:solidFill>
                <a:latin typeface="Times New Roman" pitchFamily="18" charset="0"/>
                <a:cs typeface="Times New Roman" pitchFamily="18" charset="0"/>
              </a:rPr>
              <a:t>a substrate: The backing material (typically paper or Plastic) to which the antenna and chip are fixed</a:t>
            </a:r>
          </a:p>
          <a:p>
            <a:pPr>
              <a:buNone/>
            </a:pPr>
            <a:endParaRPr lang="en-US" sz="2100" dirty="0" smtClean="0">
              <a:solidFill>
                <a:srgbClr val="002060"/>
              </a:solidFill>
              <a:latin typeface="Times New Roman" pitchFamily="18" charset="0"/>
              <a:cs typeface="Times New Roman" pitchFamily="18" charset="0"/>
            </a:endParaRPr>
          </a:p>
          <a:p>
            <a:r>
              <a:rPr lang="en-US" sz="2100" dirty="0" smtClean="0">
                <a:solidFill>
                  <a:srgbClr val="002060"/>
                </a:solidFill>
                <a:latin typeface="Times New Roman" pitchFamily="18" charset="0"/>
                <a:cs typeface="Times New Roman" pitchFamily="18" charset="0"/>
              </a:rPr>
              <a:t>Passive RFID tags are smaller in size as well as cheap.</a:t>
            </a:r>
          </a:p>
          <a:p>
            <a:endParaRPr lang="en-US" dirty="0"/>
          </a:p>
        </p:txBody>
      </p:sp>
      <p:pic>
        <p:nvPicPr>
          <p:cNvPr id="7169" name="Picture 1" descr="E:\RFID and its applications\shop-rfid-price-tag.jpg"/>
          <p:cNvPicPr>
            <a:picLocks noChangeAspect="1" noChangeArrowheads="1"/>
          </p:cNvPicPr>
          <p:nvPr/>
        </p:nvPicPr>
        <p:blipFill>
          <a:blip r:embed="rId2"/>
          <a:srcRect/>
          <a:stretch>
            <a:fillRect/>
          </a:stretch>
        </p:blipFill>
        <p:spPr bwMode="auto">
          <a:xfrm>
            <a:off x="6286500" y="1600200"/>
            <a:ext cx="2857500" cy="42862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b="1" dirty="0" smtClean="0">
                <a:solidFill>
                  <a:srgbClr val="FF0000"/>
                </a:solidFill>
                <a:latin typeface="Times New Roman" pitchFamily="18" charset="0"/>
                <a:cs typeface="Times New Roman" pitchFamily="18" charset="0"/>
              </a:rPr>
              <a:t>Active RFID Tags</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3048001"/>
            <a:ext cx="8229600" cy="3657600"/>
          </a:xfrm>
        </p:spPr>
        <p:txBody>
          <a:bodyPr>
            <a:normAutofit fontScale="77500" lnSpcReduction="20000"/>
          </a:bodyPr>
          <a:lstStyle/>
          <a:p>
            <a:pPr algn="just"/>
            <a:r>
              <a:rPr lang="en-US" dirty="0" smtClean="0">
                <a:solidFill>
                  <a:srgbClr val="002060"/>
                </a:solidFill>
                <a:latin typeface="Times New Roman" pitchFamily="18" charset="0"/>
                <a:cs typeface="Times New Roman" pitchFamily="18" charset="0"/>
              </a:rPr>
              <a:t>Active tags comprise of same components that exists in passive tags and is incorporated with a built-in power supply.</a:t>
            </a:r>
          </a:p>
          <a:p>
            <a:pPr algn="just"/>
            <a:r>
              <a:rPr lang="en-US" dirty="0" smtClean="0">
                <a:solidFill>
                  <a:srgbClr val="002060"/>
                </a:solidFill>
                <a:latin typeface="Times New Roman" pitchFamily="18" charset="0"/>
                <a:cs typeface="Times New Roman" pitchFamily="18" charset="0"/>
              </a:rPr>
              <a:t>an internal battery that enables them to have extremely long read ranges as well as large memory banks. Maximum of the active tags make use of batteries whereas some of them work on solar cells. </a:t>
            </a:r>
          </a:p>
          <a:p>
            <a:pPr algn="just"/>
            <a:r>
              <a:rPr lang="en-US" dirty="0" smtClean="0">
                <a:solidFill>
                  <a:srgbClr val="002060"/>
                </a:solidFill>
                <a:latin typeface="Times New Roman" pitchFamily="18" charset="0"/>
                <a:cs typeface="Times New Roman" pitchFamily="18" charset="0"/>
              </a:rPr>
              <a:t>Typically, active RFID tags are powered by a battery that will last between 3 – 5 years, but when the battery fails, the active tag will need to be replaced. As the active tag market matures, replaceable batteries will be a cost saving option. The system’s functionality depends entirely on the type of tag chosen for the application.</a:t>
            </a:r>
          </a:p>
          <a:p>
            <a:pPr algn="just"/>
            <a:r>
              <a:rPr lang="en-US" dirty="0" smtClean="0">
                <a:solidFill>
                  <a:srgbClr val="002060"/>
                </a:solidFill>
                <a:latin typeface="Times New Roman" pitchFamily="18" charset="0"/>
                <a:cs typeface="Times New Roman" pitchFamily="18" charset="0"/>
              </a:rPr>
              <a:t>The inbuilt power system facilitates the tag to be used as an independent reader which is competent of transferring information devoid of outer assistance. </a:t>
            </a:r>
          </a:p>
        </p:txBody>
      </p:sp>
      <p:pic>
        <p:nvPicPr>
          <p:cNvPr id="6145" name="Picture 1" descr="E:\RFID and its applications\active-rfid-tag1.png"/>
          <p:cNvPicPr>
            <a:picLocks noChangeAspect="1" noChangeArrowheads="1"/>
          </p:cNvPicPr>
          <p:nvPr/>
        </p:nvPicPr>
        <p:blipFill>
          <a:blip r:embed="rId2"/>
          <a:srcRect l="14538" r="19002"/>
          <a:stretch>
            <a:fillRect/>
          </a:stretch>
        </p:blipFill>
        <p:spPr bwMode="auto">
          <a:xfrm>
            <a:off x="2667000" y="1143000"/>
            <a:ext cx="2438400" cy="1428723"/>
          </a:xfrm>
          <a:prstGeom prst="rect">
            <a:avLst/>
          </a:prstGeom>
          <a:noFill/>
        </p:spPr>
      </p:pic>
      <p:pic>
        <p:nvPicPr>
          <p:cNvPr id="6146" name="Picture 2" descr="E:\RFID and its applications\active-rfid-tag-hardcase-1024x768.jpg"/>
          <p:cNvPicPr>
            <a:picLocks noChangeAspect="1" noChangeArrowheads="1"/>
          </p:cNvPicPr>
          <p:nvPr/>
        </p:nvPicPr>
        <p:blipFill>
          <a:blip r:embed="rId3" cstate="print"/>
          <a:srcRect l="7812" t="15625" r="7813" b="11458"/>
          <a:stretch>
            <a:fillRect/>
          </a:stretch>
        </p:blipFill>
        <p:spPr bwMode="auto">
          <a:xfrm>
            <a:off x="228600" y="1143000"/>
            <a:ext cx="2351304" cy="1524000"/>
          </a:xfrm>
          <a:prstGeom prst="rect">
            <a:avLst/>
          </a:prstGeom>
          <a:noFill/>
        </p:spPr>
      </p:pic>
      <p:pic>
        <p:nvPicPr>
          <p:cNvPr id="6147" name="Picture 3" descr="E:\RFID and its applications\solar rfid.jpg"/>
          <p:cNvPicPr>
            <a:picLocks noChangeAspect="1" noChangeArrowheads="1"/>
          </p:cNvPicPr>
          <p:nvPr/>
        </p:nvPicPr>
        <p:blipFill>
          <a:blip r:embed="rId4"/>
          <a:srcRect/>
          <a:stretch>
            <a:fillRect/>
          </a:stretch>
        </p:blipFill>
        <p:spPr bwMode="auto">
          <a:xfrm>
            <a:off x="5181600" y="1143000"/>
            <a:ext cx="3429000" cy="139217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latin typeface="Times New Roman" pitchFamily="18" charset="0"/>
                <a:cs typeface="Times New Roman" pitchFamily="18" charset="0"/>
              </a:rPr>
              <a:t>Different types of active tags</a:t>
            </a:r>
            <a:endParaRPr lang="en-US" sz="4000"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371600"/>
            <a:ext cx="8382000" cy="5105400"/>
          </a:xfrm>
        </p:spPr>
        <p:txBody>
          <a:bodyPr>
            <a:normAutofit fontScale="55000" lnSpcReduction="20000"/>
          </a:bodyPr>
          <a:lstStyle/>
          <a:p>
            <a:r>
              <a:rPr lang="en-US" sz="3600" b="1" dirty="0" smtClean="0">
                <a:solidFill>
                  <a:srgbClr val="002060"/>
                </a:solidFill>
                <a:latin typeface="Times New Roman" pitchFamily="18" charset="0"/>
                <a:cs typeface="Times New Roman" pitchFamily="18" charset="0"/>
              </a:rPr>
              <a:t>Transponders</a:t>
            </a:r>
            <a:r>
              <a:rPr lang="en-US" sz="3600" dirty="0" smtClean="0">
                <a:solidFill>
                  <a:srgbClr val="002060"/>
                </a:solidFill>
                <a:latin typeface="Times New Roman" pitchFamily="18" charset="0"/>
                <a:cs typeface="Times New Roman" pitchFamily="18" charset="0"/>
              </a:rPr>
              <a:t> </a:t>
            </a:r>
          </a:p>
          <a:p>
            <a:pPr lvl="1"/>
            <a:r>
              <a:rPr lang="en-US" sz="3600" dirty="0" smtClean="0">
                <a:solidFill>
                  <a:srgbClr val="002060"/>
                </a:solidFill>
                <a:latin typeface="Times New Roman" pitchFamily="18" charset="0"/>
                <a:cs typeface="Times New Roman" pitchFamily="18" charset="0"/>
              </a:rPr>
              <a:t>In an active transponder tag, the reader (like passive systems) will send a signal first, and then the active transponder will send a signal back with the relevant information. </a:t>
            </a:r>
          </a:p>
          <a:p>
            <a:pPr lvl="1"/>
            <a:r>
              <a:rPr lang="en-US" sz="3600" dirty="0" smtClean="0">
                <a:solidFill>
                  <a:srgbClr val="002060"/>
                </a:solidFill>
                <a:latin typeface="Times New Roman" pitchFamily="18" charset="0"/>
                <a:cs typeface="Times New Roman" pitchFamily="18" charset="0"/>
              </a:rPr>
              <a:t>Transponder tags are very efficient because they conserve battery life when the tag is out of range of the reader. </a:t>
            </a:r>
          </a:p>
          <a:p>
            <a:pPr lvl="1"/>
            <a:r>
              <a:rPr lang="en-US" sz="3600" dirty="0" smtClean="0">
                <a:solidFill>
                  <a:srgbClr val="002060"/>
                </a:solidFill>
                <a:latin typeface="Times New Roman" pitchFamily="18" charset="0"/>
                <a:cs typeface="Times New Roman" pitchFamily="18" charset="0"/>
              </a:rPr>
              <a:t>Commonly used in secure access control and in toll booth payment systems.</a:t>
            </a:r>
          </a:p>
          <a:p>
            <a:r>
              <a:rPr lang="en-US" sz="3600" b="1" dirty="0" smtClean="0">
                <a:solidFill>
                  <a:srgbClr val="002060"/>
                </a:solidFill>
                <a:latin typeface="Times New Roman" pitchFamily="18" charset="0"/>
                <a:cs typeface="Times New Roman" pitchFamily="18" charset="0"/>
              </a:rPr>
              <a:t>Beacons</a:t>
            </a:r>
          </a:p>
          <a:p>
            <a:pPr lvl="1"/>
            <a:r>
              <a:rPr lang="en-US" sz="3600" dirty="0" smtClean="0">
                <a:solidFill>
                  <a:srgbClr val="002060"/>
                </a:solidFill>
                <a:latin typeface="Times New Roman" pitchFamily="18" charset="0"/>
                <a:cs typeface="Times New Roman" pitchFamily="18" charset="0"/>
              </a:rPr>
              <a:t>In a system that uses an active beacon tag, the tag will not wait to hear the reader’s signal.</a:t>
            </a:r>
          </a:p>
          <a:p>
            <a:pPr lvl="1"/>
            <a:r>
              <a:rPr lang="en-US" sz="3600" dirty="0" smtClean="0">
                <a:solidFill>
                  <a:srgbClr val="002060"/>
                </a:solidFill>
                <a:latin typeface="Times New Roman" pitchFamily="18" charset="0"/>
                <a:cs typeface="Times New Roman" pitchFamily="18" charset="0"/>
              </a:rPr>
              <a:t> Instead, true to its name, the tag will ‘beacon’, or send out its specific information every 3 – 5 seconds. </a:t>
            </a:r>
          </a:p>
          <a:p>
            <a:pPr lvl="1"/>
            <a:r>
              <a:rPr lang="en-US" sz="3600" dirty="0" smtClean="0">
                <a:solidFill>
                  <a:srgbClr val="002060"/>
                </a:solidFill>
                <a:latin typeface="Times New Roman" pitchFamily="18" charset="0"/>
                <a:cs typeface="Times New Roman" pitchFamily="18" charset="0"/>
              </a:rPr>
              <a:t>Beacon tags are very common in the oil and gas industry, as well as mining and cargo tracking applications.</a:t>
            </a:r>
          </a:p>
          <a:p>
            <a:pPr lvl="1"/>
            <a:r>
              <a:rPr lang="en-US" sz="3600" dirty="0" smtClean="0">
                <a:solidFill>
                  <a:srgbClr val="002060"/>
                </a:solidFill>
                <a:latin typeface="Times New Roman" pitchFamily="18" charset="0"/>
                <a:cs typeface="Times New Roman" pitchFamily="18" charset="0"/>
              </a:rPr>
              <a:t>Active tag’s beacons can be read hundreds of meters away, but, in order to conserve battery life, they may be set to a lower transmit power in order to reach around 100 meters read range.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Read only and R/W tags</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dirty="0" smtClean="0">
                <a:solidFill>
                  <a:srgbClr val="002060"/>
                </a:solidFill>
                <a:latin typeface="Times New Roman" pitchFamily="18" charset="0"/>
                <a:cs typeface="Times New Roman" pitchFamily="18" charset="0"/>
              </a:rPr>
              <a:t>Read Only (RO)</a:t>
            </a:r>
          </a:p>
          <a:p>
            <a:pPr lvl="1"/>
            <a:r>
              <a:rPr lang="en-US" dirty="0" smtClean="0">
                <a:solidFill>
                  <a:srgbClr val="002060"/>
                </a:solidFill>
                <a:latin typeface="Times New Roman" pitchFamily="18" charset="0"/>
                <a:cs typeface="Times New Roman" pitchFamily="18" charset="0"/>
              </a:rPr>
              <a:t>RO tags are preprogrammed with a unique number like a serial number</a:t>
            </a:r>
          </a:p>
          <a:p>
            <a:r>
              <a:rPr lang="en-US" dirty="0" smtClean="0">
                <a:solidFill>
                  <a:srgbClr val="002060"/>
                </a:solidFill>
                <a:latin typeface="Times New Roman" pitchFamily="18" charset="0"/>
                <a:cs typeface="Times New Roman" pitchFamily="18" charset="0"/>
              </a:rPr>
              <a:t>Write Once Read Many (WORM) or Read Write (RW).</a:t>
            </a:r>
          </a:p>
          <a:p>
            <a:pPr lvl="1"/>
            <a:r>
              <a:rPr lang="en-US" dirty="0" smtClean="0">
                <a:solidFill>
                  <a:srgbClr val="002060"/>
                </a:solidFill>
                <a:latin typeface="Times New Roman" pitchFamily="18" charset="0"/>
                <a:cs typeface="Times New Roman" pitchFamily="18" charset="0"/>
              </a:rPr>
              <a:t>WORM tags are pre-programmed but additional information can be added to tags. </a:t>
            </a:r>
          </a:p>
          <a:p>
            <a:pPr lvl="1"/>
            <a:r>
              <a:rPr lang="en-US" dirty="0" smtClean="0">
                <a:solidFill>
                  <a:srgbClr val="002060"/>
                </a:solidFill>
                <a:latin typeface="Times New Roman" pitchFamily="18" charset="0"/>
                <a:cs typeface="Times New Roman" pitchFamily="18" charset="0"/>
              </a:rPr>
              <a:t>RW tags can be updated dynamically. Most library applications use RW tags.</a:t>
            </a:r>
            <a:endParaRPr lang="en-US"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Unique identification code</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sz="2600" dirty="0" smtClean="0">
                <a:solidFill>
                  <a:srgbClr val="002060"/>
                </a:solidFill>
                <a:latin typeface="Times New Roman" pitchFamily="18" charset="0"/>
                <a:cs typeface="Times New Roman" pitchFamily="18" charset="0"/>
              </a:rPr>
              <a:t>RFID tag has got a Unique Identification code called UID.</a:t>
            </a:r>
          </a:p>
          <a:p>
            <a:r>
              <a:rPr lang="en-US" sz="2600" dirty="0" smtClean="0">
                <a:solidFill>
                  <a:srgbClr val="002060"/>
                </a:solidFill>
                <a:latin typeface="Times New Roman" pitchFamily="18" charset="0"/>
                <a:cs typeface="Times New Roman" pitchFamily="18" charset="0"/>
              </a:rPr>
              <a:t>LF RFID tags that operates in the 125-134KHz spectrum, the UID is a Read-Only number with 64 bit in length.</a:t>
            </a:r>
          </a:p>
          <a:p>
            <a:r>
              <a:rPr lang="en-US" sz="2600" dirty="0" smtClean="0">
                <a:solidFill>
                  <a:srgbClr val="002060"/>
                </a:solidFill>
                <a:latin typeface="Times New Roman" pitchFamily="18" charset="0"/>
                <a:cs typeface="Times New Roman" pitchFamily="18" charset="0"/>
              </a:rPr>
              <a:t>HF RFID tags that operates in the 13.56MHz HF spectrum the UID again is a Read-Only number with 64-bit in length.</a:t>
            </a:r>
          </a:p>
          <a:p>
            <a:r>
              <a:rPr lang="en-US" sz="2600" dirty="0" smtClean="0">
                <a:solidFill>
                  <a:srgbClr val="002060"/>
                </a:solidFill>
                <a:latin typeface="Times New Roman" pitchFamily="18" charset="0"/>
                <a:cs typeface="Times New Roman" pitchFamily="18" charset="0"/>
              </a:rPr>
              <a:t>UHF tags has read/write capabilities with ID size between 32-64 bit in length.</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RFID operating frequency</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dirty="0" smtClean="0">
                <a:solidFill>
                  <a:srgbClr val="002060"/>
                </a:solidFill>
                <a:latin typeface="Times New Roman" pitchFamily="18" charset="0"/>
                <a:cs typeface="Times New Roman" pitchFamily="18" charset="0"/>
              </a:rPr>
              <a:t>Low Frequency (LF) 125-135 KHz</a:t>
            </a:r>
          </a:p>
          <a:p>
            <a:r>
              <a:rPr lang="en-US" dirty="0" smtClean="0">
                <a:solidFill>
                  <a:srgbClr val="002060"/>
                </a:solidFill>
                <a:latin typeface="Times New Roman" pitchFamily="18" charset="0"/>
                <a:cs typeface="Times New Roman" pitchFamily="18" charset="0"/>
              </a:rPr>
              <a:t>High Frequency (HF) 13.56 MHz</a:t>
            </a:r>
          </a:p>
          <a:p>
            <a:r>
              <a:rPr lang="en-US" dirty="0" smtClean="0">
                <a:solidFill>
                  <a:srgbClr val="002060"/>
                </a:solidFill>
                <a:latin typeface="Times New Roman" pitchFamily="18" charset="0"/>
                <a:cs typeface="Times New Roman" pitchFamily="18" charset="0"/>
              </a:rPr>
              <a:t>Ultra High Frequency (UHF) 868-930 MHz</a:t>
            </a:r>
          </a:p>
          <a:p>
            <a:r>
              <a:rPr lang="en-US" dirty="0" smtClean="0">
                <a:solidFill>
                  <a:srgbClr val="002060"/>
                </a:solidFill>
                <a:latin typeface="Times New Roman" pitchFamily="18" charset="0"/>
                <a:cs typeface="Times New Roman" pitchFamily="18" charset="0"/>
              </a:rPr>
              <a:t>Microwave or Super high frequency (SHF) 2.45 GHz and 5.8 GHz</a:t>
            </a:r>
          </a:p>
          <a:p>
            <a:endParaRPr lang="en-US" dirty="0"/>
          </a:p>
        </p:txBody>
      </p:sp>
      <p:pic>
        <p:nvPicPr>
          <p:cNvPr id="4" name="Picture 3" descr="E:\RFID and its applications\rfidfrequency.jpg"/>
          <p:cNvPicPr>
            <a:picLocks noChangeAspect="1" noChangeArrowheads="1"/>
          </p:cNvPicPr>
          <p:nvPr/>
        </p:nvPicPr>
        <p:blipFill>
          <a:blip r:embed="rId2"/>
          <a:srcRect l="7936" r="15080" b="13880"/>
          <a:stretch>
            <a:fillRect/>
          </a:stretch>
        </p:blipFill>
        <p:spPr bwMode="auto">
          <a:xfrm>
            <a:off x="838200" y="3810000"/>
            <a:ext cx="7391400" cy="2590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solidFill>
                  <a:srgbClr val="FF0000"/>
                </a:solidFill>
                <a:latin typeface="Times New Roman" pitchFamily="18" charset="0"/>
                <a:cs typeface="Times New Roman" pitchFamily="18" charset="0"/>
              </a:rPr>
              <a:t>125 KHz RFID clamshell card</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600200"/>
            <a:ext cx="4419600" cy="4525963"/>
          </a:xfrm>
        </p:spPr>
        <p:txBody>
          <a:bodyPr>
            <a:normAutofit/>
          </a:bodyPr>
          <a:lstStyle/>
          <a:p>
            <a:pPr algn="just"/>
            <a:r>
              <a:rPr lang="en-US" dirty="0" smtClean="0">
                <a:solidFill>
                  <a:srgbClr val="002060"/>
                </a:solidFill>
                <a:latin typeface="Times New Roman" pitchFamily="18" charset="0"/>
                <a:cs typeface="Times New Roman" pitchFamily="18" charset="0"/>
              </a:rPr>
              <a:t>When a 125kHz card is powered up, it immediately begins to transmit its card number. </a:t>
            </a:r>
          </a:p>
        </p:txBody>
      </p:sp>
      <p:pic>
        <p:nvPicPr>
          <p:cNvPr id="30722" name="Picture 2" descr="E:\RFID and its applications\RFID-Tag-How-it-works.jpg"/>
          <p:cNvPicPr>
            <a:picLocks noChangeAspect="1" noChangeArrowheads="1"/>
          </p:cNvPicPr>
          <p:nvPr/>
        </p:nvPicPr>
        <p:blipFill>
          <a:blip r:embed="rId2"/>
          <a:srcRect l="2133" t="17730" r="5067" b="38298"/>
          <a:stretch>
            <a:fillRect/>
          </a:stretch>
        </p:blipFill>
        <p:spPr bwMode="auto">
          <a:xfrm>
            <a:off x="4724400" y="1066800"/>
            <a:ext cx="3810000" cy="2362200"/>
          </a:xfrm>
          <a:prstGeom prst="rect">
            <a:avLst/>
          </a:prstGeom>
          <a:noFill/>
        </p:spPr>
      </p:pic>
      <p:pic>
        <p:nvPicPr>
          <p:cNvPr id="30723" name="Picture 3" descr="E:\RFID and its applications\RFID-tag-from-inside_0.jpg"/>
          <p:cNvPicPr>
            <a:picLocks noChangeAspect="1" noChangeArrowheads="1"/>
          </p:cNvPicPr>
          <p:nvPr/>
        </p:nvPicPr>
        <p:blipFill>
          <a:blip r:embed="rId3"/>
          <a:srcRect t="7371" r="3067" b="18739"/>
          <a:stretch>
            <a:fillRect/>
          </a:stretch>
        </p:blipFill>
        <p:spPr bwMode="auto">
          <a:xfrm>
            <a:off x="4876800" y="3429000"/>
            <a:ext cx="3810000" cy="31242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143000"/>
          </a:xfrm>
        </p:spPr>
        <p:txBody>
          <a:bodyPr/>
          <a:lstStyle/>
          <a:p>
            <a:pPr algn="ctr"/>
            <a:r>
              <a:rPr lang="en-US" dirty="0" err="1" smtClean="0">
                <a:solidFill>
                  <a:srgbClr val="FF0000"/>
                </a:solidFill>
                <a:latin typeface="Times New Roman" pitchFamily="18" charset="0"/>
                <a:cs typeface="Times New Roman" pitchFamily="18" charset="0"/>
              </a:rPr>
              <a:t>Mifare</a:t>
            </a:r>
            <a:r>
              <a:rPr lang="en-US" dirty="0" smtClean="0"/>
              <a:t> </a:t>
            </a:r>
            <a:endParaRPr lang="en-US" dirty="0"/>
          </a:p>
        </p:txBody>
      </p:sp>
      <p:sp>
        <p:nvSpPr>
          <p:cNvPr id="3" name="Content Placeholder 2"/>
          <p:cNvSpPr>
            <a:spLocks noGrp="1"/>
          </p:cNvSpPr>
          <p:nvPr>
            <p:ph sz="quarter" idx="1"/>
          </p:nvPr>
        </p:nvSpPr>
        <p:spPr>
          <a:xfrm>
            <a:off x="457200" y="1600200"/>
            <a:ext cx="5562600" cy="4525963"/>
          </a:xfrm>
        </p:spPr>
        <p:txBody>
          <a:bodyPr>
            <a:normAutofit/>
          </a:bodyPr>
          <a:lstStyle/>
          <a:p>
            <a:pPr algn="just"/>
            <a:r>
              <a:rPr lang="en-US" sz="2000" dirty="0" smtClean="0">
                <a:solidFill>
                  <a:srgbClr val="002060"/>
                </a:solidFill>
                <a:latin typeface="Times New Roman" pitchFamily="18" charset="0"/>
                <a:cs typeface="Times New Roman" pitchFamily="18" charset="0"/>
              </a:rPr>
              <a:t>The </a:t>
            </a:r>
            <a:r>
              <a:rPr lang="en-US" sz="2000" dirty="0" err="1" smtClean="0">
                <a:solidFill>
                  <a:srgbClr val="002060"/>
                </a:solidFill>
                <a:latin typeface="Times New Roman" pitchFamily="18" charset="0"/>
                <a:cs typeface="Times New Roman" pitchFamily="18" charset="0"/>
              </a:rPr>
              <a:t>Mifare</a:t>
            </a:r>
            <a:r>
              <a:rPr lang="en-US" sz="2000" dirty="0" smtClean="0">
                <a:solidFill>
                  <a:srgbClr val="002060"/>
                </a:solidFill>
                <a:latin typeface="Times New Roman" pitchFamily="18" charset="0"/>
                <a:cs typeface="Times New Roman" pitchFamily="18" charset="0"/>
              </a:rPr>
              <a:t> standard was originally created as a ticketing solution for transport systems, and at the same time addressed the security issues in 125kHz technology by enabling two way communication between the card and reader. This saw the introduction of card encryption and the ability to store data on the card.</a:t>
            </a:r>
          </a:p>
          <a:p>
            <a:pPr algn="just"/>
            <a:r>
              <a:rPr lang="en-US" sz="2000" dirty="0" err="1" smtClean="0">
                <a:solidFill>
                  <a:srgbClr val="002060"/>
                </a:solidFill>
                <a:latin typeface="Times New Roman" pitchFamily="18" charset="0"/>
                <a:cs typeface="Times New Roman" pitchFamily="18" charset="0"/>
              </a:rPr>
              <a:t>Mifare</a:t>
            </a:r>
            <a:r>
              <a:rPr lang="en-US" sz="2000" dirty="0" smtClean="0">
                <a:solidFill>
                  <a:srgbClr val="002060"/>
                </a:solidFill>
                <a:latin typeface="Times New Roman" pitchFamily="18" charset="0"/>
                <a:cs typeface="Times New Roman" pitchFamily="18" charset="0"/>
              </a:rPr>
              <a:t> technologies store the card number in one of the storage areas on the card, known as sectors. When the card approaches the RF field of the reader, the card and reader begin a secure communication session using shared encryption keys. </a:t>
            </a:r>
            <a:endParaRPr lang="en-US" sz="2000" dirty="0">
              <a:solidFill>
                <a:srgbClr val="002060"/>
              </a:solidFill>
              <a:latin typeface="Times New Roman" pitchFamily="18" charset="0"/>
              <a:cs typeface="Times New Roman" pitchFamily="18" charset="0"/>
            </a:endParaRPr>
          </a:p>
        </p:txBody>
      </p:sp>
      <p:pic>
        <p:nvPicPr>
          <p:cNvPr id="35842" name="Picture 2" descr="E:\RFID and its applications\RC522_3.jpg"/>
          <p:cNvPicPr>
            <a:picLocks noChangeAspect="1" noChangeArrowheads="1"/>
          </p:cNvPicPr>
          <p:nvPr/>
        </p:nvPicPr>
        <p:blipFill>
          <a:blip r:embed="rId2"/>
          <a:srcRect/>
          <a:stretch>
            <a:fillRect/>
          </a:stretch>
        </p:blipFill>
        <p:spPr bwMode="auto">
          <a:xfrm>
            <a:off x="6096000" y="1600200"/>
            <a:ext cx="2743200" cy="2743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912813" y="315913"/>
            <a:ext cx="8231187" cy="1062037"/>
          </a:xfrm>
        </p:spPr>
        <p:txBody>
          <a:bodyPr lIns="0" tIns="0" rIns="0" bIns="0"/>
          <a:lstStyle/>
          <a:p>
            <a:pPr>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dirty="0">
                <a:solidFill>
                  <a:srgbClr val="FF0000"/>
                </a:solidFill>
                <a:latin typeface="Times New Roman" pitchFamily="18" charset="0"/>
                <a:cs typeface="Times New Roman" pitchFamily="18" charset="0"/>
              </a:rPr>
              <a:t>RFID Applications</a:t>
            </a:r>
          </a:p>
        </p:txBody>
      </p:sp>
      <p:sp>
        <p:nvSpPr>
          <p:cNvPr id="18435" name="Rectangle 2"/>
          <p:cNvSpPr>
            <a:spLocks noGrp="1" noChangeArrowheads="1"/>
          </p:cNvSpPr>
          <p:nvPr>
            <p:ph type="body" idx="4294967295"/>
          </p:nvPr>
        </p:nvSpPr>
        <p:spPr>
          <a:xfrm>
            <a:off x="912813" y="1600200"/>
            <a:ext cx="8231187" cy="4445000"/>
          </a:xfrm>
        </p:spPr>
        <p:txBody>
          <a:bodyPr lIns="0" tIns="0" rIns="0" bIns="0">
            <a:normAutofit fontScale="77500" lnSpcReduction="20000"/>
          </a:bodyPr>
          <a:lstStyle/>
          <a:p>
            <a:pPr>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dirty="0">
                <a:solidFill>
                  <a:srgbClr val="002060"/>
                </a:solidFill>
                <a:latin typeface="Times New Roman" pitchFamily="18" charset="0"/>
                <a:cs typeface="Times New Roman" pitchFamily="18" charset="0"/>
              </a:rPr>
              <a:t>Tracking Books in Libraries</a:t>
            </a:r>
          </a:p>
          <a:p>
            <a:pPr>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dirty="0" smtClean="0">
                <a:solidFill>
                  <a:srgbClr val="002060"/>
                </a:solidFill>
                <a:latin typeface="Times New Roman" pitchFamily="18" charset="0"/>
                <a:cs typeface="Times New Roman" pitchFamily="18" charset="0"/>
              </a:rPr>
              <a:t>Authorized </a:t>
            </a:r>
            <a:r>
              <a:rPr lang="en-GB" dirty="0">
                <a:solidFill>
                  <a:srgbClr val="002060"/>
                </a:solidFill>
                <a:latin typeface="Times New Roman" pitchFamily="18" charset="0"/>
                <a:cs typeface="Times New Roman" pitchFamily="18" charset="0"/>
              </a:rPr>
              <a:t>building access (</a:t>
            </a:r>
            <a:r>
              <a:rPr lang="en-GB" dirty="0" err="1">
                <a:solidFill>
                  <a:srgbClr val="002060"/>
                </a:solidFill>
                <a:latin typeface="Times New Roman" pitchFamily="18" charset="0"/>
                <a:cs typeface="Times New Roman" pitchFamily="18" charset="0"/>
              </a:rPr>
              <a:t>Prox</a:t>
            </a:r>
            <a:r>
              <a:rPr lang="en-GB" dirty="0">
                <a:solidFill>
                  <a:srgbClr val="002060"/>
                </a:solidFill>
                <a:latin typeface="Times New Roman" pitchFamily="18" charset="0"/>
                <a:cs typeface="Times New Roman" pitchFamily="18" charset="0"/>
              </a:rPr>
              <a:t> Cards)</a:t>
            </a:r>
          </a:p>
          <a:p>
            <a:pPr>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dirty="0">
                <a:solidFill>
                  <a:srgbClr val="002060"/>
                </a:solidFill>
                <a:latin typeface="Times New Roman" pitchFamily="18" charset="0"/>
                <a:cs typeface="Times New Roman" pitchFamily="18" charset="0"/>
              </a:rPr>
              <a:t>Passports (US passports recently) </a:t>
            </a:r>
          </a:p>
          <a:p>
            <a:pPr>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dirty="0" smtClean="0">
                <a:solidFill>
                  <a:srgbClr val="002060"/>
                </a:solidFill>
                <a:latin typeface="Times New Roman" pitchFamily="18" charset="0"/>
                <a:cs typeface="Times New Roman" pitchFamily="18" charset="0"/>
              </a:rPr>
              <a:t>Prison </a:t>
            </a:r>
            <a:r>
              <a:rPr lang="en-GB" dirty="0">
                <a:solidFill>
                  <a:srgbClr val="002060"/>
                </a:solidFill>
                <a:latin typeface="Times New Roman" pitchFamily="18" charset="0"/>
                <a:cs typeface="Times New Roman" pitchFamily="18" charset="0"/>
              </a:rPr>
              <a:t>inmates (embedded) </a:t>
            </a:r>
            <a:endParaRPr lang="en-GB" dirty="0" smtClean="0">
              <a:solidFill>
                <a:srgbClr val="002060"/>
              </a:solidFill>
              <a:latin typeface="Times New Roman" pitchFamily="18" charset="0"/>
              <a:cs typeface="Times New Roman" pitchFamily="18" charset="0"/>
            </a:endParaRPr>
          </a:p>
          <a:p>
            <a:pPr>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800" dirty="0" smtClean="0">
                <a:solidFill>
                  <a:srgbClr val="002060"/>
                </a:solidFill>
                <a:latin typeface="Times New Roman" pitchFamily="18" charset="0"/>
                <a:cs typeface="Times New Roman" pitchFamily="18" charset="0"/>
              </a:rPr>
              <a:t>For toll booths (or any “pay for entry” system)</a:t>
            </a:r>
          </a:p>
          <a:p>
            <a:pPr>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800" dirty="0" smtClean="0">
                <a:solidFill>
                  <a:srgbClr val="002060"/>
                </a:solidFill>
                <a:latin typeface="Times New Roman" pitchFamily="18" charset="0"/>
                <a:cs typeface="Times New Roman" pitchFamily="18" charset="0"/>
              </a:rPr>
              <a:t>Airport Baggage ID</a:t>
            </a:r>
          </a:p>
          <a:p>
            <a:pPr>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800" dirty="0" smtClean="0">
                <a:solidFill>
                  <a:srgbClr val="002060"/>
                </a:solidFill>
                <a:latin typeface="Times New Roman" pitchFamily="18" charset="0"/>
                <a:cs typeface="Times New Roman" pitchFamily="18" charset="0"/>
              </a:rPr>
              <a:t>Car keys, wireless entry and ignition</a:t>
            </a:r>
          </a:p>
          <a:p>
            <a:pPr>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800" dirty="0" smtClean="0">
                <a:solidFill>
                  <a:srgbClr val="002060"/>
                </a:solidFill>
                <a:latin typeface="Times New Roman" pitchFamily="18" charset="0"/>
                <a:cs typeface="Times New Roman" pitchFamily="18" charset="0"/>
              </a:rPr>
              <a:t>Animal tracking and livestock tracking</a:t>
            </a:r>
          </a:p>
          <a:p>
            <a:pPr>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800" dirty="0" smtClean="0">
                <a:solidFill>
                  <a:srgbClr val="002060"/>
                </a:solidFill>
                <a:latin typeface="Times New Roman" pitchFamily="18" charset="0"/>
                <a:cs typeface="Times New Roman" pitchFamily="18" charset="0"/>
              </a:rPr>
              <a:t>Logistics </a:t>
            </a:r>
          </a:p>
          <a:p>
            <a:pPr>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800" dirty="0" smtClean="0">
                <a:solidFill>
                  <a:srgbClr val="002060"/>
                </a:solidFill>
                <a:latin typeface="Times New Roman" pitchFamily="18" charset="0"/>
                <a:cs typeface="Times New Roman" pitchFamily="18" charset="0"/>
              </a:rPr>
              <a:t>Retails </a:t>
            </a:r>
          </a:p>
          <a:p>
            <a:pPr lvl="1">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400" dirty="0" smtClean="0">
                <a:solidFill>
                  <a:srgbClr val="002060"/>
                </a:solidFill>
                <a:latin typeface="Times New Roman" pitchFamily="18" charset="0"/>
                <a:cs typeface="Times New Roman" pitchFamily="18" charset="0"/>
              </a:rPr>
              <a:t>Shoes, clothes, cell phones, food products</a:t>
            </a:r>
          </a:p>
          <a:p>
            <a:pPr>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800" dirty="0" smtClean="0">
                <a:solidFill>
                  <a:srgbClr val="002060"/>
                </a:solidFill>
                <a:latin typeface="Times New Roman" pitchFamily="18" charset="0"/>
                <a:cs typeface="Times New Roman" pitchFamily="18" charset="0"/>
              </a:rPr>
              <a:t>Hospital Patients</a:t>
            </a:r>
          </a:p>
          <a:p>
            <a:pPr marL="673930" lvl="1" indent="-259204">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dirty="0" smtClean="0">
                <a:solidFill>
                  <a:srgbClr val="002060"/>
                </a:solidFill>
                <a:latin typeface="Times New Roman" pitchFamily="18" charset="0"/>
                <a:cs typeface="Times New Roman" pitchFamily="18" charset="0"/>
              </a:rPr>
              <a:t>Instant history tracking</a:t>
            </a:r>
          </a:p>
          <a:p>
            <a:pPr>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endParaRPr lang="en-GB"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912813" y="274638"/>
            <a:ext cx="8231187" cy="1144587"/>
          </a:xfrm>
        </p:spPr>
        <p:txBody>
          <a:bodyPr lIns="0" tIns="0" rIns="0" bIns="0">
            <a:normAutofit/>
          </a:bodyPr>
          <a:lstStyle/>
          <a:p>
            <a:pPr>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4000" dirty="0">
                <a:solidFill>
                  <a:srgbClr val="FF0000"/>
                </a:solidFill>
                <a:latin typeface="Times New Roman" pitchFamily="18" charset="0"/>
                <a:cs typeface="Times New Roman" pitchFamily="18" charset="0"/>
              </a:rPr>
              <a:t>RFID </a:t>
            </a:r>
            <a:r>
              <a:rPr lang="en-GB" sz="4000" dirty="0" smtClean="0">
                <a:solidFill>
                  <a:srgbClr val="FF0000"/>
                </a:solidFill>
                <a:latin typeface="Times New Roman" pitchFamily="18" charset="0"/>
                <a:cs typeface="Times New Roman" pitchFamily="18" charset="0"/>
              </a:rPr>
              <a:t>Standards and specifications</a:t>
            </a:r>
            <a:endParaRPr lang="en-GB" sz="4000" dirty="0">
              <a:solidFill>
                <a:srgbClr val="FF0000"/>
              </a:solidFill>
              <a:latin typeface="Times New Roman" pitchFamily="18" charset="0"/>
              <a:cs typeface="Times New Roman" pitchFamily="18" charset="0"/>
            </a:endParaRPr>
          </a:p>
        </p:txBody>
      </p:sp>
      <p:sp>
        <p:nvSpPr>
          <p:cNvPr id="20484" name="Rectangle 3"/>
          <p:cNvSpPr>
            <a:spLocks noGrp="1" noChangeArrowheads="1"/>
          </p:cNvSpPr>
          <p:nvPr>
            <p:ph type="body" idx="4294967295"/>
          </p:nvPr>
        </p:nvSpPr>
        <p:spPr>
          <a:xfrm>
            <a:off x="685800" y="2017713"/>
            <a:ext cx="7588250" cy="4391025"/>
          </a:xfrm>
        </p:spPr>
        <p:txBody>
          <a:bodyPr lIns="0" tIns="0" rIns="0" bIns="0"/>
          <a:lstStyle/>
          <a:p>
            <a:pPr>
              <a:lnSpc>
                <a:spcPct val="90000"/>
              </a:lnSpc>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800" dirty="0">
                <a:solidFill>
                  <a:srgbClr val="002060"/>
                </a:solidFill>
                <a:latin typeface="Times New Roman" pitchFamily="18" charset="0"/>
                <a:cs typeface="Times New Roman" pitchFamily="18" charset="0"/>
              </a:rPr>
              <a:t>Tracking Animals  </a:t>
            </a:r>
          </a:p>
          <a:p>
            <a:pPr lvl="1">
              <a:lnSpc>
                <a:spcPct val="90000"/>
              </a:lnSpc>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400" dirty="0">
                <a:solidFill>
                  <a:srgbClr val="002060"/>
                </a:solidFill>
                <a:latin typeface="Times New Roman" pitchFamily="18" charset="0"/>
                <a:cs typeface="Times New Roman" pitchFamily="18" charset="0"/>
              </a:rPr>
              <a:t>ISO 11784 – Specifies the structure of the ID code</a:t>
            </a:r>
          </a:p>
          <a:p>
            <a:pPr lvl="1">
              <a:lnSpc>
                <a:spcPct val="90000"/>
              </a:lnSpc>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400" dirty="0">
                <a:solidFill>
                  <a:srgbClr val="002060"/>
                </a:solidFill>
                <a:latin typeface="Times New Roman" pitchFamily="18" charset="0"/>
                <a:cs typeface="Times New Roman" pitchFamily="18" charset="0"/>
              </a:rPr>
              <a:t>ISO 11785 – Specifies how transponder is activated</a:t>
            </a:r>
          </a:p>
          <a:p>
            <a:pPr lvl="1">
              <a:lnSpc>
                <a:spcPct val="90000"/>
              </a:lnSpc>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400" dirty="0">
                <a:solidFill>
                  <a:srgbClr val="002060"/>
                </a:solidFill>
                <a:latin typeface="Times New Roman" pitchFamily="18" charset="0"/>
                <a:cs typeface="Times New Roman" pitchFamily="18" charset="0"/>
              </a:rPr>
              <a:t>ISO 14223/1 – Specifies RF code for advanced transponders</a:t>
            </a:r>
          </a:p>
          <a:p>
            <a:pPr>
              <a:lnSpc>
                <a:spcPct val="90000"/>
              </a:lnSpc>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800" dirty="0">
                <a:solidFill>
                  <a:srgbClr val="002060"/>
                </a:solidFill>
                <a:latin typeface="Times New Roman" pitchFamily="18" charset="0"/>
                <a:cs typeface="Times New Roman" pitchFamily="18" charset="0"/>
              </a:rPr>
              <a:t>Credit Cards </a:t>
            </a:r>
          </a:p>
          <a:p>
            <a:pPr lvl="1">
              <a:lnSpc>
                <a:spcPct val="90000"/>
              </a:lnSpc>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400" dirty="0">
                <a:solidFill>
                  <a:srgbClr val="002060"/>
                </a:solidFill>
                <a:latin typeface="Times New Roman" pitchFamily="18" charset="0"/>
                <a:cs typeface="Times New Roman" pitchFamily="18" charset="0"/>
              </a:rPr>
              <a:t>ISO 15693 – Specifies modulation and coding schemes</a:t>
            </a:r>
          </a:p>
          <a:p>
            <a:pPr>
              <a:lnSpc>
                <a:spcPct val="90000"/>
              </a:lnSpc>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800" dirty="0">
                <a:solidFill>
                  <a:srgbClr val="002060"/>
                </a:solidFill>
                <a:latin typeface="Times New Roman" pitchFamily="18" charset="0"/>
                <a:cs typeface="Times New Roman" pitchFamily="18" charset="0"/>
              </a:rPr>
              <a:t>Passports and proximity cards </a:t>
            </a:r>
          </a:p>
          <a:p>
            <a:pPr lvl="1">
              <a:lnSpc>
                <a:spcPct val="90000"/>
              </a:lnSpc>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400" dirty="0">
                <a:solidFill>
                  <a:srgbClr val="002060"/>
                </a:solidFill>
                <a:latin typeface="Times New Roman" pitchFamily="18" charset="0"/>
                <a:cs typeface="Times New Roman" pitchFamily="18" charset="0"/>
              </a:rPr>
              <a:t>ISO 14443 – Specifies modulation and coding schemes</a:t>
            </a:r>
          </a:p>
          <a:p>
            <a:pPr>
              <a:lnSpc>
                <a:spcPct val="90000"/>
              </a:lnSpc>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800" dirty="0">
                <a:solidFill>
                  <a:srgbClr val="002060"/>
                </a:solidFill>
                <a:latin typeface="Times New Roman" pitchFamily="18" charset="0"/>
                <a:cs typeface="Times New Roman" pitchFamily="18" charset="0"/>
              </a:rPr>
              <a:t>General Frequency bands </a:t>
            </a:r>
          </a:p>
          <a:p>
            <a:pPr lvl="1">
              <a:lnSpc>
                <a:spcPct val="90000"/>
              </a:lnSpc>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sz="2400" dirty="0">
                <a:solidFill>
                  <a:srgbClr val="002060"/>
                </a:solidFill>
                <a:latin typeface="Times New Roman" pitchFamily="18" charset="0"/>
                <a:cs typeface="Times New Roman" pitchFamily="18" charset="0"/>
              </a:rPr>
              <a:t>ISO 18000 series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solidFill>
                  <a:srgbClr val="FF0000"/>
                </a:solidFill>
                <a:latin typeface="Times New Roman" pitchFamily="18" charset="0"/>
                <a:cs typeface="Times New Roman" pitchFamily="18" charset="0"/>
              </a:rPr>
              <a:t>Outline</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dirty="0" smtClean="0">
                <a:solidFill>
                  <a:srgbClr val="002060"/>
                </a:solidFill>
                <a:latin typeface="Times New Roman" pitchFamily="18" charset="0"/>
                <a:cs typeface="Times New Roman" pitchFamily="18" charset="0"/>
              </a:rPr>
              <a:t>What is RFID?</a:t>
            </a:r>
          </a:p>
          <a:p>
            <a:r>
              <a:rPr lang="en-US" dirty="0" smtClean="0">
                <a:solidFill>
                  <a:srgbClr val="002060"/>
                </a:solidFill>
                <a:latin typeface="Times New Roman" pitchFamily="18" charset="0"/>
                <a:cs typeface="Times New Roman" pitchFamily="18" charset="0"/>
              </a:rPr>
              <a:t>Need for RFID</a:t>
            </a:r>
          </a:p>
          <a:p>
            <a:r>
              <a:rPr lang="en-US" dirty="0" smtClean="0">
                <a:solidFill>
                  <a:srgbClr val="002060"/>
                </a:solidFill>
                <a:latin typeface="Times New Roman" pitchFamily="18" charset="0"/>
                <a:cs typeface="Times New Roman" pitchFamily="18" charset="0"/>
              </a:rPr>
              <a:t>Active and passive tags</a:t>
            </a:r>
          </a:p>
          <a:p>
            <a:r>
              <a:rPr lang="en-US" dirty="0" smtClean="0">
                <a:solidFill>
                  <a:srgbClr val="002060"/>
                </a:solidFill>
                <a:latin typeface="Times New Roman" pitchFamily="18" charset="0"/>
                <a:cs typeface="Times New Roman" pitchFamily="18" charset="0"/>
              </a:rPr>
              <a:t>Typical applications</a:t>
            </a:r>
          </a:p>
          <a:p>
            <a:r>
              <a:rPr lang="en-US" dirty="0" smtClean="0">
                <a:solidFill>
                  <a:srgbClr val="002060"/>
                </a:solidFill>
                <a:latin typeface="Times New Roman" pitchFamily="18" charset="0"/>
                <a:cs typeface="Times New Roman" pitchFamily="18" charset="0"/>
              </a:rPr>
              <a:t>RFID products</a:t>
            </a:r>
          </a:p>
          <a:p>
            <a:r>
              <a:rPr lang="en-US" dirty="0" smtClean="0">
                <a:solidFill>
                  <a:srgbClr val="002060"/>
                </a:solidFill>
                <a:latin typeface="Times New Roman" pitchFamily="18" charset="0"/>
                <a:cs typeface="Times New Roman" pitchFamily="18" charset="0"/>
              </a:rPr>
              <a:t>Manufacturers in India</a:t>
            </a:r>
          </a:p>
          <a:p>
            <a:r>
              <a:rPr lang="en-US" dirty="0" smtClean="0">
                <a:solidFill>
                  <a:srgbClr val="002060"/>
                </a:solidFill>
                <a:latin typeface="Times New Roman" pitchFamily="18" charset="0"/>
                <a:cs typeface="Times New Roman" pitchFamily="18" charset="0"/>
              </a:rPr>
              <a:t>Common problems in RFID</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533400" y="228600"/>
            <a:ext cx="8229600" cy="1143000"/>
          </a:xfrm>
        </p:spPr>
        <p:txBody>
          <a:bodyPr lIns="0" tIns="0" rIns="0" bIns="0"/>
          <a:lstStyle/>
          <a:p>
            <a:pPr algn="ctr"/>
            <a:r>
              <a:rPr lang="en-US" sz="4100" dirty="0">
                <a:solidFill>
                  <a:srgbClr val="FF0000"/>
                </a:solidFill>
                <a:latin typeface="Times New Roman" pitchFamily="18" charset="0"/>
                <a:cs typeface="Times New Roman" pitchFamily="18" charset="0"/>
              </a:rPr>
              <a:t>Standard RFID Operating Frequencies</a:t>
            </a:r>
          </a:p>
        </p:txBody>
      </p:sp>
      <p:sp>
        <p:nvSpPr>
          <p:cNvPr id="25603" name="Text Placeholder 2"/>
          <p:cNvSpPr>
            <a:spLocks noGrp="1"/>
          </p:cNvSpPr>
          <p:nvPr>
            <p:ph type="body" sz="half" idx="4294967295"/>
          </p:nvPr>
        </p:nvSpPr>
        <p:spPr>
          <a:xfrm>
            <a:off x="609600" y="1600200"/>
            <a:ext cx="8196263" cy="4525963"/>
          </a:xfrm>
        </p:spPr>
        <p:txBody>
          <a:bodyPr lIns="0" tIns="0" rIns="0" bIns="0"/>
          <a:lstStyle/>
          <a:p>
            <a:r>
              <a:rPr lang="en-US" sz="2000" b="1" dirty="0">
                <a:solidFill>
                  <a:srgbClr val="002060"/>
                </a:solidFill>
                <a:latin typeface="Times New Roman" pitchFamily="18" charset="0"/>
                <a:cs typeface="Times New Roman" pitchFamily="18" charset="0"/>
              </a:rPr>
              <a:t>ISO 18000-2</a:t>
            </a:r>
          </a:p>
          <a:p>
            <a:pPr marL="673930" lvl="1" indent="-259204"/>
            <a:r>
              <a:rPr lang="en-US" sz="2000" b="1" dirty="0">
                <a:solidFill>
                  <a:srgbClr val="002060"/>
                </a:solidFill>
                <a:latin typeface="Times New Roman" pitchFamily="18" charset="0"/>
                <a:cs typeface="Times New Roman" pitchFamily="18" charset="0"/>
              </a:rPr>
              <a:t>&lt;135 KHz</a:t>
            </a:r>
          </a:p>
          <a:p>
            <a:r>
              <a:rPr lang="en-US" sz="2000" b="1" dirty="0">
                <a:solidFill>
                  <a:srgbClr val="002060"/>
                </a:solidFill>
                <a:latin typeface="Times New Roman" pitchFamily="18" charset="0"/>
                <a:cs typeface="Times New Roman" pitchFamily="18" charset="0"/>
              </a:rPr>
              <a:t>ISO 18000-3</a:t>
            </a:r>
          </a:p>
          <a:p>
            <a:pPr marL="673930" lvl="1" indent="-259204"/>
            <a:r>
              <a:rPr lang="en-US" sz="2000" b="1" dirty="0">
                <a:solidFill>
                  <a:srgbClr val="002060"/>
                </a:solidFill>
                <a:latin typeface="Times New Roman" pitchFamily="18" charset="0"/>
                <a:cs typeface="Times New Roman" pitchFamily="18" charset="0"/>
              </a:rPr>
              <a:t>13.56 MHZ</a:t>
            </a:r>
          </a:p>
          <a:p>
            <a:r>
              <a:rPr lang="en-US" sz="2000" b="1" dirty="0">
                <a:solidFill>
                  <a:srgbClr val="002060"/>
                </a:solidFill>
                <a:latin typeface="Times New Roman" pitchFamily="18" charset="0"/>
                <a:cs typeface="Times New Roman" pitchFamily="18" charset="0"/>
              </a:rPr>
              <a:t>ISO 18000-4</a:t>
            </a:r>
          </a:p>
          <a:p>
            <a:pPr marL="673930" lvl="1" indent="-259204"/>
            <a:r>
              <a:rPr lang="en-US" sz="2000" b="1" dirty="0">
                <a:solidFill>
                  <a:srgbClr val="002060"/>
                </a:solidFill>
                <a:latin typeface="Times New Roman" pitchFamily="18" charset="0"/>
                <a:cs typeface="Times New Roman" pitchFamily="18" charset="0"/>
              </a:rPr>
              <a:t>2.45 GHz</a:t>
            </a:r>
          </a:p>
          <a:p>
            <a:r>
              <a:rPr lang="en-US" sz="2000" b="1" dirty="0">
                <a:solidFill>
                  <a:srgbClr val="002060"/>
                </a:solidFill>
                <a:latin typeface="Times New Roman" pitchFamily="18" charset="0"/>
                <a:cs typeface="Times New Roman" pitchFamily="18" charset="0"/>
              </a:rPr>
              <a:t>ISO 18000-6</a:t>
            </a:r>
          </a:p>
          <a:p>
            <a:pPr marL="673930" lvl="1" indent="-259204"/>
            <a:r>
              <a:rPr lang="en-US" sz="2000" b="1" dirty="0">
                <a:solidFill>
                  <a:srgbClr val="002060"/>
                </a:solidFill>
                <a:latin typeface="Times New Roman" pitchFamily="18" charset="0"/>
                <a:cs typeface="Times New Roman" pitchFamily="18" charset="0"/>
              </a:rPr>
              <a:t>860-960 MHz</a:t>
            </a:r>
          </a:p>
          <a:p>
            <a:r>
              <a:rPr lang="en-US" sz="2000" b="1" dirty="0">
                <a:solidFill>
                  <a:srgbClr val="002060"/>
                </a:solidFill>
                <a:latin typeface="Times New Roman" pitchFamily="18" charset="0"/>
                <a:cs typeface="Times New Roman" pitchFamily="18" charset="0"/>
              </a:rPr>
              <a:t>ISO 18000-7</a:t>
            </a:r>
          </a:p>
          <a:p>
            <a:pPr marL="673930" lvl="1" indent="-259204"/>
            <a:r>
              <a:rPr lang="en-US" sz="2000" b="1" dirty="0">
                <a:solidFill>
                  <a:srgbClr val="002060"/>
                </a:solidFill>
                <a:latin typeface="Times New Roman" pitchFamily="18" charset="0"/>
                <a:cs typeface="Times New Roman" pitchFamily="18" charset="0"/>
              </a:rPr>
              <a:t>433 MHZ (active)</a:t>
            </a:r>
          </a:p>
          <a:p>
            <a:pPr>
              <a:buFont typeface="Wingdings" pitchFamily="2" charset="2"/>
              <a:buNone/>
            </a:pP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RFID enabled products</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676400"/>
            <a:ext cx="7924800" cy="4525963"/>
          </a:xfrm>
        </p:spPr>
        <p:txBody>
          <a:bodyPr/>
          <a:lstStyle/>
          <a:p>
            <a:r>
              <a:rPr lang="en-US" sz="2400" b="1" dirty="0" smtClean="0">
                <a:solidFill>
                  <a:srgbClr val="002060"/>
                </a:solidFill>
                <a:latin typeface="Times New Roman" pitchFamily="18" charset="0"/>
                <a:cs typeface="Times New Roman" pitchFamily="18" charset="0"/>
              </a:rPr>
              <a:t>NFC Sticker</a:t>
            </a:r>
          </a:p>
          <a:p>
            <a:r>
              <a:rPr lang="en-US" sz="2400" b="1" dirty="0" smtClean="0">
                <a:solidFill>
                  <a:srgbClr val="002060"/>
                </a:solidFill>
                <a:latin typeface="Times New Roman" pitchFamily="18" charset="0"/>
                <a:cs typeface="Times New Roman" pitchFamily="18" charset="0"/>
              </a:rPr>
              <a:t>Wrist band</a:t>
            </a:r>
          </a:p>
          <a:p>
            <a:r>
              <a:rPr lang="en-US" sz="2400" b="1" dirty="0" smtClean="0">
                <a:solidFill>
                  <a:srgbClr val="002060"/>
                </a:solidFill>
                <a:latin typeface="Times New Roman" pitchFamily="18" charset="0"/>
                <a:cs typeface="Times New Roman" pitchFamily="18" charset="0"/>
              </a:rPr>
              <a:t>RFID Smart card</a:t>
            </a:r>
          </a:p>
          <a:p>
            <a:r>
              <a:rPr lang="en-US" sz="2400" b="1" dirty="0" smtClean="0">
                <a:solidFill>
                  <a:srgbClr val="002060"/>
                </a:solidFill>
                <a:latin typeface="Times New Roman" pitchFamily="18" charset="0"/>
                <a:cs typeface="Times New Roman" pitchFamily="18" charset="0"/>
              </a:rPr>
              <a:t>Laundry tag</a:t>
            </a:r>
          </a:p>
          <a:p>
            <a:r>
              <a:rPr lang="en-US" sz="2400" b="1" dirty="0" smtClean="0">
                <a:solidFill>
                  <a:srgbClr val="002060"/>
                </a:solidFill>
                <a:latin typeface="Times New Roman" pitchFamily="18" charset="0"/>
                <a:cs typeface="Times New Roman" pitchFamily="18" charset="0"/>
              </a:rPr>
              <a:t>Metal mount tag</a:t>
            </a:r>
          </a:p>
          <a:p>
            <a:r>
              <a:rPr lang="en-US" sz="2400" b="1" dirty="0" smtClean="0">
                <a:solidFill>
                  <a:srgbClr val="002060"/>
                </a:solidFill>
                <a:latin typeface="Times New Roman" pitchFamily="18" charset="0"/>
                <a:cs typeface="Times New Roman" pitchFamily="18" charset="0"/>
              </a:rPr>
              <a:t>Nail tag</a:t>
            </a:r>
          </a:p>
          <a:p>
            <a:r>
              <a:rPr lang="en-US" sz="2400" b="1" dirty="0" smtClean="0">
                <a:solidFill>
                  <a:srgbClr val="002060"/>
                </a:solidFill>
                <a:latin typeface="Times New Roman" pitchFamily="18" charset="0"/>
                <a:cs typeface="Times New Roman" pitchFamily="18" charset="0"/>
              </a:rPr>
              <a:t>Tire tag</a:t>
            </a: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b="1" dirty="0" smtClean="0"/>
          </a:p>
          <a:p>
            <a:endParaRPr lang="en-US" b="1" dirty="0" smtClean="0"/>
          </a:p>
          <a:p>
            <a:endParaRPr lang="en-US" dirty="0"/>
          </a:p>
        </p:txBody>
      </p:sp>
      <p:pic>
        <p:nvPicPr>
          <p:cNvPr id="32770" name="Picture 2" descr="E:\RFID and its applications\image_31_HF paper label-sticker.jpg"/>
          <p:cNvPicPr>
            <a:picLocks noChangeAspect="1" noChangeArrowheads="1"/>
          </p:cNvPicPr>
          <p:nvPr/>
        </p:nvPicPr>
        <p:blipFill>
          <a:blip r:embed="rId2"/>
          <a:srcRect l="10667" t="18667" r="9333" b="22667"/>
          <a:stretch>
            <a:fillRect/>
          </a:stretch>
        </p:blipFill>
        <p:spPr bwMode="auto">
          <a:xfrm>
            <a:off x="3048000" y="1371600"/>
            <a:ext cx="2286000" cy="1676400"/>
          </a:xfrm>
          <a:prstGeom prst="rect">
            <a:avLst/>
          </a:prstGeom>
          <a:noFill/>
        </p:spPr>
      </p:pic>
      <p:pic>
        <p:nvPicPr>
          <p:cNvPr id="32771" name="Picture 3" descr="E:\RFID and its applications\image_1477462761_single use RFID paper wristband.jpg"/>
          <p:cNvPicPr>
            <a:picLocks noChangeAspect="1" noChangeArrowheads="1"/>
          </p:cNvPicPr>
          <p:nvPr/>
        </p:nvPicPr>
        <p:blipFill>
          <a:blip r:embed="rId3"/>
          <a:srcRect l="30000" r="6000" b="44000"/>
          <a:stretch>
            <a:fillRect/>
          </a:stretch>
        </p:blipFill>
        <p:spPr bwMode="auto">
          <a:xfrm>
            <a:off x="5334000" y="1295400"/>
            <a:ext cx="2438400" cy="2133600"/>
          </a:xfrm>
          <a:prstGeom prst="rect">
            <a:avLst/>
          </a:prstGeom>
          <a:noFill/>
        </p:spPr>
      </p:pic>
      <p:pic>
        <p:nvPicPr>
          <p:cNvPr id="32772" name="Picture 4" descr="E:\RFID and its applications\image_1477445184_disposable tyvek nfc bracelet for events 03.jpg"/>
          <p:cNvPicPr>
            <a:picLocks noChangeAspect="1" noChangeArrowheads="1"/>
          </p:cNvPicPr>
          <p:nvPr/>
        </p:nvPicPr>
        <p:blipFill>
          <a:blip r:embed="rId4"/>
          <a:srcRect l="15333" t="26000" r="15333" b="26000"/>
          <a:stretch>
            <a:fillRect/>
          </a:stretch>
        </p:blipFill>
        <p:spPr bwMode="auto">
          <a:xfrm>
            <a:off x="7162800" y="1447800"/>
            <a:ext cx="1981200" cy="1371600"/>
          </a:xfrm>
          <a:prstGeom prst="rect">
            <a:avLst/>
          </a:prstGeom>
          <a:noFill/>
        </p:spPr>
      </p:pic>
      <p:pic>
        <p:nvPicPr>
          <p:cNvPr id="32773" name="Picture 5" descr="E:\RFID and its applications\image_54_magnetic strip PVC Card.jpg"/>
          <p:cNvPicPr>
            <a:picLocks noChangeAspect="1" noChangeArrowheads="1"/>
          </p:cNvPicPr>
          <p:nvPr/>
        </p:nvPicPr>
        <p:blipFill>
          <a:blip r:embed="rId5"/>
          <a:srcRect l="13333" t="21333" r="14667" b="22667"/>
          <a:stretch>
            <a:fillRect/>
          </a:stretch>
        </p:blipFill>
        <p:spPr bwMode="auto">
          <a:xfrm>
            <a:off x="2819400" y="3124200"/>
            <a:ext cx="2057400" cy="1600200"/>
          </a:xfrm>
          <a:prstGeom prst="rect">
            <a:avLst/>
          </a:prstGeom>
          <a:noFill/>
        </p:spPr>
      </p:pic>
      <p:pic>
        <p:nvPicPr>
          <p:cNvPr id="32775" name="Picture 7" descr="E:\RFID and its applications\image_1521112342_uhf-laundry-rifd-tag-(23).jpg"/>
          <p:cNvPicPr>
            <a:picLocks noChangeAspect="1" noChangeArrowheads="1"/>
          </p:cNvPicPr>
          <p:nvPr/>
        </p:nvPicPr>
        <p:blipFill>
          <a:blip r:embed="rId6"/>
          <a:srcRect l="5333" t="21333" r="6667" b="22667"/>
          <a:stretch>
            <a:fillRect/>
          </a:stretch>
        </p:blipFill>
        <p:spPr bwMode="auto">
          <a:xfrm>
            <a:off x="5029200" y="3429000"/>
            <a:ext cx="2514600" cy="1600200"/>
          </a:xfrm>
          <a:prstGeom prst="rect">
            <a:avLst/>
          </a:prstGeom>
          <a:noFill/>
        </p:spPr>
      </p:pic>
      <p:pic>
        <p:nvPicPr>
          <p:cNvPr id="32777" name="Picture 9" descr="E:\RFID and its applications\uhf antimetal tag.jpg"/>
          <p:cNvPicPr>
            <a:picLocks noChangeAspect="1" noChangeArrowheads="1"/>
          </p:cNvPicPr>
          <p:nvPr/>
        </p:nvPicPr>
        <p:blipFill>
          <a:blip r:embed="rId7"/>
          <a:srcRect l="13333" t="20000" r="12000" b="26667"/>
          <a:stretch>
            <a:fillRect/>
          </a:stretch>
        </p:blipFill>
        <p:spPr bwMode="auto">
          <a:xfrm>
            <a:off x="2971800" y="4876800"/>
            <a:ext cx="2133600" cy="1524000"/>
          </a:xfrm>
          <a:prstGeom prst="rect">
            <a:avLst/>
          </a:prstGeom>
          <a:noFill/>
        </p:spPr>
      </p:pic>
      <p:pic>
        <p:nvPicPr>
          <p:cNvPr id="32778" name="Picture 10" descr="E:\RFID and its applications\nail tag wood tracking UHF-nail-rfid-tag-002.jpg"/>
          <p:cNvPicPr>
            <a:picLocks noChangeAspect="1" noChangeArrowheads="1"/>
          </p:cNvPicPr>
          <p:nvPr/>
        </p:nvPicPr>
        <p:blipFill>
          <a:blip r:embed="rId8"/>
          <a:srcRect l="23333" t="23333" r="28667" b="18000"/>
          <a:stretch>
            <a:fillRect/>
          </a:stretch>
        </p:blipFill>
        <p:spPr bwMode="auto">
          <a:xfrm>
            <a:off x="5257800" y="4953000"/>
            <a:ext cx="1371600" cy="1676400"/>
          </a:xfrm>
          <a:prstGeom prst="rect">
            <a:avLst/>
          </a:prstGeom>
          <a:noFill/>
        </p:spPr>
      </p:pic>
      <p:pic>
        <p:nvPicPr>
          <p:cNvPr id="32780" name="Picture 12" descr="E:\RFID and its applications\tyre tag.jpg"/>
          <p:cNvPicPr>
            <a:picLocks noChangeAspect="1" noChangeArrowheads="1"/>
          </p:cNvPicPr>
          <p:nvPr/>
        </p:nvPicPr>
        <p:blipFill>
          <a:blip r:embed="rId9"/>
          <a:srcRect l="10667" t="28667" r="12000" b="26000"/>
          <a:stretch>
            <a:fillRect/>
          </a:stretch>
        </p:blipFill>
        <p:spPr bwMode="auto">
          <a:xfrm>
            <a:off x="6629400" y="5105400"/>
            <a:ext cx="2209800" cy="1295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solidFill>
                  <a:srgbClr val="002060"/>
                </a:solidFill>
                <a:latin typeface="Times New Roman" pitchFamily="18" charset="0"/>
                <a:cs typeface="Times New Roman" pitchFamily="18" charset="0"/>
              </a:rPr>
              <a:t>Animal tracking </a:t>
            </a:r>
          </a:p>
          <a:p>
            <a:pPr lvl="1"/>
            <a:r>
              <a:rPr lang="en-US" dirty="0" smtClean="0">
                <a:solidFill>
                  <a:srgbClr val="002060"/>
                </a:solidFill>
                <a:latin typeface="Times New Roman" pitchFamily="18" charset="0"/>
                <a:cs typeface="Times New Roman" pitchFamily="18" charset="0"/>
              </a:rPr>
              <a:t>Foot ring tag</a:t>
            </a:r>
          </a:p>
          <a:p>
            <a:pPr lvl="1"/>
            <a:r>
              <a:rPr lang="en-US" dirty="0" smtClean="0">
                <a:solidFill>
                  <a:srgbClr val="002060"/>
                </a:solidFill>
                <a:latin typeface="Times New Roman" pitchFamily="18" charset="0"/>
                <a:cs typeface="Times New Roman" pitchFamily="18" charset="0"/>
              </a:rPr>
              <a:t>Electronic ear tags</a:t>
            </a:r>
          </a:p>
          <a:p>
            <a:pPr lvl="1"/>
            <a:r>
              <a:rPr lang="en-US" dirty="0" smtClean="0">
                <a:solidFill>
                  <a:srgbClr val="002060"/>
                </a:solidFill>
                <a:latin typeface="Times New Roman" pitchFamily="18" charset="0"/>
                <a:cs typeface="Times New Roman" pitchFamily="18" charset="0"/>
              </a:rPr>
              <a:t>Implant glass tags</a:t>
            </a:r>
          </a:p>
          <a:p>
            <a:endParaRPr lang="en-US" dirty="0" smtClean="0"/>
          </a:p>
          <a:p>
            <a:endParaRPr lang="en-US" dirty="0"/>
          </a:p>
        </p:txBody>
      </p:sp>
      <p:pic>
        <p:nvPicPr>
          <p:cNvPr id="33794" name="Picture 2" descr="E:\RFID and its applications\pigeon ring tag.jpg"/>
          <p:cNvPicPr>
            <a:picLocks noChangeAspect="1" noChangeArrowheads="1"/>
          </p:cNvPicPr>
          <p:nvPr/>
        </p:nvPicPr>
        <p:blipFill>
          <a:blip r:embed="rId2"/>
          <a:srcRect/>
          <a:stretch>
            <a:fillRect/>
          </a:stretch>
        </p:blipFill>
        <p:spPr bwMode="auto">
          <a:xfrm>
            <a:off x="4572000" y="1219200"/>
            <a:ext cx="3050530" cy="2298700"/>
          </a:xfrm>
          <a:prstGeom prst="rect">
            <a:avLst/>
          </a:prstGeom>
          <a:noFill/>
        </p:spPr>
      </p:pic>
      <p:pic>
        <p:nvPicPr>
          <p:cNvPr id="33795" name="Picture 3" descr="E:\RFID and its applications\animal ear tag.jpg"/>
          <p:cNvPicPr>
            <a:picLocks noChangeAspect="1" noChangeArrowheads="1"/>
          </p:cNvPicPr>
          <p:nvPr/>
        </p:nvPicPr>
        <p:blipFill>
          <a:blip r:embed="rId3"/>
          <a:srcRect/>
          <a:stretch>
            <a:fillRect/>
          </a:stretch>
        </p:blipFill>
        <p:spPr bwMode="auto">
          <a:xfrm>
            <a:off x="4114800" y="3200400"/>
            <a:ext cx="2428875" cy="1885950"/>
          </a:xfrm>
          <a:prstGeom prst="rect">
            <a:avLst/>
          </a:prstGeom>
          <a:noFill/>
        </p:spPr>
      </p:pic>
      <p:pic>
        <p:nvPicPr>
          <p:cNvPr id="33796" name="Picture 4" descr="E:\RFID and its applications\image_48_RI-A3015 TPU RFID Tag for cattle.jpg"/>
          <p:cNvPicPr>
            <a:picLocks noChangeAspect="1" noChangeArrowheads="1"/>
          </p:cNvPicPr>
          <p:nvPr/>
        </p:nvPicPr>
        <p:blipFill>
          <a:blip r:embed="rId4"/>
          <a:srcRect l="16000" t="18667" r="17333" b="30667"/>
          <a:stretch>
            <a:fillRect/>
          </a:stretch>
        </p:blipFill>
        <p:spPr bwMode="auto">
          <a:xfrm>
            <a:off x="1524000" y="4419600"/>
            <a:ext cx="1905000" cy="1447800"/>
          </a:xfrm>
          <a:prstGeom prst="rect">
            <a:avLst/>
          </a:prstGeom>
          <a:noFill/>
        </p:spPr>
      </p:pic>
      <p:pic>
        <p:nvPicPr>
          <p:cNvPr id="33798" name="Picture 6" descr="E:\RFID and its applications\implant.jpg"/>
          <p:cNvPicPr>
            <a:picLocks noChangeAspect="1" noChangeArrowheads="1"/>
          </p:cNvPicPr>
          <p:nvPr/>
        </p:nvPicPr>
        <p:blipFill>
          <a:blip r:embed="rId5"/>
          <a:srcRect/>
          <a:stretch>
            <a:fillRect/>
          </a:stretch>
        </p:blipFill>
        <p:spPr bwMode="auto">
          <a:xfrm>
            <a:off x="5105400" y="5257800"/>
            <a:ext cx="3381375" cy="13525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solidFill>
                  <a:srgbClr val="002060"/>
                </a:solidFill>
                <a:latin typeface="Times New Roman" pitchFamily="18" charset="0"/>
                <a:cs typeface="Times New Roman" pitchFamily="18" charset="0"/>
              </a:rPr>
              <a:t>RFID Waste bin tag</a:t>
            </a:r>
          </a:p>
          <a:p>
            <a:r>
              <a:rPr lang="en-US" dirty="0" smtClean="0">
                <a:solidFill>
                  <a:srgbClr val="002060"/>
                </a:solidFill>
                <a:latin typeface="Times New Roman" pitchFamily="18" charset="0"/>
                <a:cs typeface="Times New Roman" pitchFamily="18" charset="0"/>
              </a:rPr>
              <a:t>Security cable seal tag</a:t>
            </a:r>
          </a:p>
          <a:p>
            <a:r>
              <a:rPr lang="en-US" dirty="0" smtClean="0">
                <a:solidFill>
                  <a:srgbClr val="002060"/>
                </a:solidFill>
                <a:latin typeface="Times New Roman" pitchFamily="18" charset="0"/>
                <a:cs typeface="Times New Roman" pitchFamily="18" charset="0"/>
              </a:rPr>
              <a:t>Key tag</a:t>
            </a:r>
          </a:p>
          <a:p>
            <a:r>
              <a:rPr lang="en-US" dirty="0" smtClean="0">
                <a:solidFill>
                  <a:srgbClr val="002060"/>
                </a:solidFill>
                <a:latin typeface="Times New Roman" pitchFamily="18" charset="0"/>
                <a:cs typeface="Times New Roman" pitchFamily="18" charset="0"/>
              </a:rPr>
              <a:t>Epoxy tag</a:t>
            </a:r>
          </a:p>
          <a:p>
            <a:r>
              <a:rPr lang="en-US" dirty="0" smtClean="0">
                <a:solidFill>
                  <a:srgbClr val="002060"/>
                </a:solidFill>
                <a:latin typeface="Times New Roman" pitchFamily="18" charset="0"/>
                <a:cs typeface="Times New Roman" pitchFamily="18" charset="0"/>
              </a:rPr>
              <a:t>Specialty tag</a:t>
            </a:r>
          </a:p>
          <a:p>
            <a:r>
              <a:rPr lang="en-US" dirty="0" smtClean="0">
                <a:solidFill>
                  <a:srgbClr val="002060"/>
                </a:solidFill>
                <a:latin typeface="Times New Roman" pitchFamily="18" charset="0"/>
                <a:cs typeface="Times New Roman" pitchFamily="18" charset="0"/>
              </a:rPr>
              <a:t>Token tag</a:t>
            </a:r>
          </a:p>
          <a:p>
            <a:endParaRPr lang="en-US" dirty="0" smtClean="0"/>
          </a:p>
          <a:p>
            <a:endParaRPr lang="en-US" dirty="0"/>
          </a:p>
        </p:txBody>
      </p:sp>
      <p:pic>
        <p:nvPicPr>
          <p:cNvPr id="34818" name="Picture 2" descr="E:\RFID and its applications\waste bin tag.jpg"/>
          <p:cNvPicPr>
            <a:picLocks noChangeAspect="1" noChangeArrowheads="1"/>
          </p:cNvPicPr>
          <p:nvPr/>
        </p:nvPicPr>
        <p:blipFill>
          <a:blip r:embed="rId2"/>
          <a:srcRect l="10667" t="16000" r="9333" b="12000"/>
          <a:stretch>
            <a:fillRect/>
          </a:stretch>
        </p:blipFill>
        <p:spPr bwMode="auto">
          <a:xfrm>
            <a:off x="4648200" y="1447800"/>
            <a:ext cx="1905000" cy="1714500"/>
          </a:xfrm>
          <a:prstGeom prst="rect">
            <a:avLst/>
          </a:prstGeom>
          <a:noFill/>
        </p:spPr>
      </p:pic>
      <p:pic>
        <p:nvPicPr>
          <p:cNvPr id="34819" name="Picture 3" descr="E:\RFID and its applications\image_35_ISO1443A Ntag213 nfc Nylon seal tag .jpg"/>
          <p:cNvPicPr>
            <a:picLocks noChangeAspect="1" noChangeArrowheads="1"/>
          </p:cNvPicPr>
          <p:nvPr/>
        </p:nvPicPr>
        <p:blipFill>
          <a:blip r:embed="rId3"/>
          <a:srcRect l="4667" t="15333" r="7333" b="12667"/>
          <a:stretch>
            <a:fillRect/>
          </a:stretch>
        </p:blipFill>
        <p:spPr bwMode="auto">
          <a:xfrm>
            <a:off x="6781800" y="1524000"/>
            <a:ext cx="1676400" cy="1371600"/>
          </a:xfrm>
          <a:prstGeom prst="rect">
            <a:avLst/>
          </a:prstGeom>
          <a:noFill/>
        </p:spPr>
      </p:pic>
      <p:pic>
        <p:nvPicPr>
          <p:cNvPr id="34820" name="Picture 4" descr="E:\RFID and its applications\key tag.jpg"/>
          <p:cNvPicPr>
            <a:picLocks noChangeAspect="1" noChangeArrowheads="1"/>
          </p:cNvPicPr>
          <p:nvPr/>
        </p:nvPicPr>
        <p:blipFill>
          <a:blip r:embed="rId4"/>
          <a:srcRect/>
          <a:stretch>
            <a:fillRect/>
          </a:stretch>
        </p:blipFill>
        <p:spPr bwMode="auto">
          <a:xfrm>
            <a:off x="3429000" y="2895600"/>
            <a:ext cx="1190625" cy="1190625"/>
          </a:xfrm>
          <a:prstGeom prst="rect">
            <a:avLst/>
          </a:prstGeom>
          <a:noFill/>
        </p:spPr>
      </p:pic>
      <p:pic>
        <p:nvPicPr>
          <p:cNvPr id="34821" name="Picture 5" descr="E:\RFID and its applications\image_1477705375_13-5mhz-reusable-epoxy-ntag213-rfid-tag 01.jpg"/>
          <p:cNvPicPr>
            <a:picLocks noChangeAspect="1" noChangeArrowheads="1"/>
          </p:cNvPicPr>
          <p:nvPr/>
        </p:nvPicPr>
        <p:blipFill>
          <a:blip r:embed="rId5"/>
          <a:srcRect l="16000" t="26667" r="17333" b="28000"/>
          <a:stretch>
            <a:fillRect/>
          </a:stretch>
        </p:blipFill>
        <p:spPr bwMode="auto">
          <a:xfrm>
            <a:off x="4724400" y="3048000"/>
            <a:ext cx="1905000" cy="1295400"/>
          </a:xfrm>
          <a:prstGeom prst="rect">
            <a:avLst/>
          </a:prstGeom>
          <a:noFill/>
        </p:spPr>
      </p:pic>
      <p:pic>
        <p:nvPicPr>
          <p:cNvPr id="34822" name="Picture 6" descr="E:\RFID and its applications\speciality.jpg"/>
          <p:cNvPicPr>
            <a:picLocks noChangeAspect="1" noChangeArrowheads="1"/>
          </p:cNvPicPr>
          <p:nvPr/>
        </p:nvPicPr>
        <p:blipFill>
          <a:blip r:embed="rId6"/>
          <a:srcRect l="18000" t="26000" r="26000" b="26000"/>
          <a:stretch>
            <a:fillRect/>
          </a:stretch>
        </p:blipFill>
        <p:spPr bwMode="auto">
          <a:xfrm>
            <a:off x="7010400" y="3048000"/>
            <a:ext cx="1600200" cy="1371600"/>
          </a:xfrm>
          <a:prstGeom prst="rect">
            <a:avLst/>
          </a:prstGeom>
          <a:noFill/>
        </p:spPr>
      </p:pic>
      <p:pic>
        <p:nvPicPr>
          <p:cNvPr id="34823" name="Picture 7" descr="E:\RFID and its applications\pcb tag for tools.jpg"/>
          <p:cNvPicPr>
            <a:picLocks noChangeAspect="1" noChangeArrowheads="1"/>
          </p:cNvPicPr>
          <p:nvPr/>
        </p:nvPicPr>
        <p:blipFill>
          <a:blip r:embed="rId7"/>
          <a:srcRect l="13333" t="9333" r="9333" b="21333"/>
          <a:stretch>
            <a:fillRect/>
          </a:stretch>
        </p:blipFill>
        <p:spPr bwMode="auto">
          <a:xfrm>
            <a:off x="2743200" y="4419600"/>
            <a:ext cx="2209800" cy="1981200"/>
          </a:xfrm>
          <a:prstGeom prst="rect">
            <a:avLst/>
          </a:prstGeom>
          <a:noFill/>
        </p:spPr>
      </p:pic>
      <p:pic>
        <p:nvPicPr>
          <p:cNvPr id="34824" name="Picture 8" descr="E:\RFID and its applications\token tag.jpg"/>
          <p:cNvPicPr>
            <a:picLocks noChangeAspect="1" noChangeArrowheads="1"/>
          </p:cNvPicPr>
          <p:nvPr/>
        </p:nvPicPr>
        <p:blipFill>
          <a:blip r:embed="rId8"/>
          <a:srcRect l="18000" t="34000" r="23333" b="36667"/>
          <a:stretch>
            <a:fillRect/>
          </a:stretch>
        </p:blipFill>
        <p:spPr bwMode="auto">
          <a:xfrm>
            <a:off x="4800600" y="4191000"/>
            <a:ext cx="1676400" cy="838200"/>
          </a:xfrm>
          <a:prstGeom prst="rect">
            <a:avLst/>
          </a:prstGeom>
          <a:noFill/>
        </p:spPr>
      </p:pic>
      <p:pic>
        <p:nvPicPr>
          <p:cNvPr id="34825" name="Picture 9" descr="E:\RFID and its applications\donut-rfid-tag-400.jpg"/>
          <p:cNvPicPr>
            <a:picLocks noChangeAspect="1" noChangeArrowheads="1"/>
          </p:cNvPicPr>
          <p:nvPr/>
        </p:nvPicPr>
        <p:blipFill>
          <a:blip r:embed="rId9"/>
          <a:srcRect l="23425" r="11192"/>
          <a:stretch>
            <a:fillRect/>
          </a:stretch>
        </p:blipFill>
        <p:spPr bwMode="auto">
          <a:xfrm>
            <a:off x="6096000" y="4800600"/>
            <a:ext cx="2819400" cy="1854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idx="4294967295"/>
          </p:nvPr>
        </p:nvSpPr>
        <p:spPr>
          <a:xfrm>
            <a:off x="912813" y="315913"/>
            <a:ext cx="8231187" cy="1062037"/>
          </a:xfrm>
        </p:spPr>
        <p:txBody>
          <a:bodyPr lIns="0" tIns="0" rIns="0" bIns="0"/>
          <a:lstStyle/>
          <a:p>
            <a:pPr>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pPr>
            <a:r>
              <a:rPr lang="en-GB" dirty="0">
                <a:solidFill>
                  <a:srgbClr val="FF0000"/>
                </a:solidFill>
                <a:latin typeface="Times New Roman" pitchFamily="18" charset="0"/>
                <a:cs typeface="Times New Roman" pitchFamily="18" charset="0"/>
              </a:rPr>
              <a:t>RFID </a:t>
            </a:r>
            <a:r>
              <a:rPr lang="en-GB" dirty="0" smtClean="0">
                <a:solidFill>
                  <a:srgbClr val="FF0000"/>
                </a:solidFill>
                <a:latin typeface="Times New Roman" pitchFamily="18" charset="0"/>
                <a:cs typeface="Times New Roman" pitchFamily="18" charset="0"/>
              </a:rPr>
              <a:t>in library management</a:t>
            </a:r>
            <a:endParaRPr lang="en-GB" dirty="0">
              <a:solidFill>
                <a:srgbClr val="FF0000"/>
              </a:solidFill>
              <a:latin typeface="Times New Roman" pitchFamily="18" charset="0"/>
              <a:cs typeface="Times New Roman" pitchFamily="18" charset="0"/>
            </a:endParaRPr>
          </a:p>
        </p:txBody>
      </p:sp>
      <p:pic>
        <p:nvPicPr>
          <p:cNvPr id="29698" name="Picture 2"/>
          <p:cNvPicPr>
            <a:picLocks noChangeAspect="1" noChangeArrowheads="1"/>
          </p:cNvPicPr>
          <p:nvPr/>
        </p:nvPicPr>
        <p:blipFill>
          <a:blip r:embed="rId3"/>
          <a:srcRect l="43924" t="23958" r="40263" b="22916"/>
          <a:stretch>
            <a:fillRect/>
          </a:stretch>
        </p:blipFill>
        <p:spPr bwMode="auto">
          <a:xfrm>
            <a:off x="228600" y="1600200"/>
            <a:ext cx="2460812" cy="4648200"/>
          </a:xfrm>
          <a:prstGeom prst="rect">
            <a:avLst/>
          </a:prstGeom>
          <a:noFill/>
          <a:ln w="9525">
            <a:noFill/>
            <a:miter lim="800000"/>
            <a:headEnd/>
            <a:tailEnd/>
          </a:ln>
          <a:effectLst/>
        </p:spPr>
      </p:pic>
      <p:pic>
        <p:nvPicPr>
          <p:cNvPr id="29699" name="Picture 3"/>
          <p:cNvPicPr>
            <a:picLocks noChangeAspect="1" noChangeArrowheads="1"/>
          </p:cNvPicPr>
          <p:nvPr/>
        </p:nvPicPr>
        <p:blipFill>
          <a:blip r:embed="rId4"/>
          <a:srcRect l="37701" t="26042" r="39458" b="29167"/>
          <a:stretch>
            <a:fillRect/>
          </a:stretch>
        </p:blipFill>
        <p:spPr bwMode="auto">
          <a:xfrm>
            <a:off x="2667000" y="1600200"/>
            <a:ext cx="2971800" cy="3276600"/>
          </a:xfrm>
          <a:prstGeom prst="rect">
            <a:avLst/>
          </a:prstGeom>
          <a:noFill/>
          <a:ln w="9525">
            <a:noFill/>
            <a:miter lim="800000"/>
            <a:headEnd/>
            <a:tailEnd/>
          </a:ln>
          <a:effectLst/>
        </p:spPr>
      </p:pic>
      <p:pic>
        <p:nvPicPr>
          <p:cNvPr id="29700" name="Picture 4"/>
          <p:cNvPicPr>
            <a:picLocks noChangeAspect="1" noChangeArrowheads="1"/>
          </p:cNvPicPr>
          <p:nvPr/>
        </p:nvPicPr>
        <p:blipFill>
          <a:blip r:embed="rId5"/>
          <a:srcRect l="39458" t="36458" r="40630" b="31250"/>
          <a:stretch>
            <a:fillRect/>
          </a:stretch>
        </p:blipFill>
        <p:spPr bwMode="auto">
          <a:xfrm>
            <a:off x="5638800" y="1600200"/>
            <a:ext cx="3505200" cy="3195918"/>
          </a:xfrm>
          <a:prstGeom prst="rect">
            <a:avLst/>
          </a:prstGeom>
          <a:noFill/>
          <a:ln w="9525">
            <a:noFill/>
            <a:miter lim="800000"/>
            <a:headEnd/>
            <a:tailEnd/>
          </a:ln>
          <a:effectLst/>
        </p:spPr>
      </p:pic>
      <p:pic>
        <p:nvPicPr>
          <p:cNvPr id="29701" name="Picture 5"/>
          <p:cNvPicPr>
            <a:picLocks noChangeAspect="1" noChangeArrowheads="1"/>
          </p:cNvPicPr>
          <p:nvPr/>
        </p:nvPicPr>
        <p:blipFill>
          <a:blip r:embed="rId6"/>
          <a:srcRect l="34773" t="21875" r="35359" b="52083"/>
          <a:stretch>
            <a:fillRect/>
          </a:stretch>
        </p:blipFill>
        <p:spPr bwMode="auto">
          <a:xfrm>
            <a:off x="2667000" y="4876800"/>
            <a:ext cx="3886200" cy="1905000"/>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college\consultancy service\consulatancy photos\IMG_20160307_170442.jpg"/>
          <p:cNvPicPr>
            <a:picLocks noChangeAspect="1" noChangeArrowheads="1"/>
          </p:cNvPicPr>
          <p:nvPr/>
        </p:nvPicPr>
        <p:blipFill>
          <a:blip r:embed="rId2" cstate="print"/>
          <a:srcRect l="8995" r="12698"/>
          <a:stretch>
            <a:fillRect/>
          </a:stretch>
        </p:blipFill>
        <p:spPr bwMode="auto">
          <a:xfrm>
            <a:off x="6096000" y="0"/>
            <a:ext cx="2819400" cy="4800600"/>
          </a:xfrm>
          <a:prstGeom prst="rect">
            <a:avLst/>
          </a:prstGeom>
          <a:noFill/>
        </p:spPr>
      </p:pic>
      <p:pic>
        <p:nvPicPr>
          <p:cNvPr id="1027" name="Picture 3" descr="E:\college\consultancy service\consulatancy photos\IMG_20160307_170404.jpg"/>
          <p:cNvPicPr>
            <a:picLocks noChangeAspect="1" noChangeArrowheads="1"/>
          </p:cNvPicPr>
          <p:nvPr/>
        </p:nvPicPr>
        <p:blipFill>
          <a:blip r:embed="rId3" cstate="print"/>
          <a:srcRect l="6452" t="11828" r="3226" b="8602"/>
          <a:stretch>
            <a:fillRect/>
          </a:stretch>
        </p:blipFill>
        <p:spPr bwMode="auto">
          <a:xfrm rot="5400000">
            <a:off x="-419100" y="1028700"/>
            <a:ext cx="4267200" cy="2819400"/>
          </a:xfrm>
          <a:prstGeom prst="rect">
            <a:avLst/>
          </a:prstGeom>
          <a:noFill/>
        </p:spPr>
      </p:pic>
      <p:pic>
        <p:nvPicPr>
          <p:cNvPr id="1028" name="Picture 4" descr="E:\college\rfid\rfid 18jun2016\rfidmodule.jpg"/>
          <p:cNvPicPr>
            <a:picLocks noChangeAspect="1" noChangeArrowheads="1"/>
          </p:cNvPicPr>
          <p:nvPr/>
        </p:nvPicPr>
        <p:blipFill>
          <a:blip r:embed="rId4" cstate="print"/>
          <a:srcRect/>
          <a:stretch>
            <a:fillRect/>
          </a:stretch>
        </p:blipFill>
        <p:spPr bwMode="auto">
          <a:xfrm>
            <a:off x="3021330" y="2971800"/>
            <a:ext cx="3074670" cy="373761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RFID Manufacturers in India</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endParaRPr lang="en-US" dirty="0"/>
          </a:p>
        </p:txBody>
      </p:sp>
      <p:pic>
        <p:nvPicPr>
          <p:cNvPr id="27650" name="Picture 2"/>
          <p:cNvPicPr>
            <a:picLocks noChangeAspect="1" noChangeArrowheads="1"/>
          </p:cNvPicPr>
          <p:nvPr/>
        </p:nvPicPr>
        <p:blipFill>
          <a:blip r:embed="rId2"/>
          <a:srcRect l="12885" t="7292" r="72474" b="82292"/>
          <a:stretch>
            <a:fillRect/>
          </a:stretch>
        </p:blipFill>
        <p:spPr bwMode="auto">
          <a:xfrm>
            <a:off x="609600" y="1905000"/>
            <a:ext cx="1905000" cy="762000"/>
          </a:xfrm>
          <a:prstGeom prst="rect">
            <a:avLst/>
          </a:prstGeom>
          <a:noFill/>
          <a:ln w="9525">
            <a:noFill/>
            <a:miter lim="800000"/>
            <a:headEnd/>
            <a:tailEnd/>
          </a:ln>
          <a:effectLst/>
        </p:spPr>
      </p:pic>
      <p:pic>
        <p:nvPicPr>
          <p:cNvPr id="27651" name="Picture 3" descr="E:\RFID and its applications\tvastalogo.jpg"/>
          <p:cNvPicPr>
            <a:picLocks noChangeAspect="1" noChangeArrowheads="1"/>
          </p:cNvPicPr>
          <p:nvPr/>
        </p:nvPicPr>
        <p:blipFill>
          <a:blip r:embed="rId3"/>
          <a:srcRect/>
          <a:stretch>
            <a:fillRect/>
          </a:stretch>
        </p:blipFill>
        <p:spPr bwMode="auto">
          <a:xfrm>
            <a:off x="381000" y="2819400"/>
            <a:ext cx="2895600" cy="2019300"/>
          </a:xfrm>
          <a:prstGeom prst="rect">
            <a:avLst/>
          </a:prstGeom>
          <a:noFill/>
        </p:spPr>
      </p:pic>
      <p:pic>
        <p:nvPicPr>
          <p:cNvPr id="27652" name="Picture 4" descr="E:\RFID and its applications\omnialogo.png"/>
          <p:cNvPicPr>
            <a:picLocks noChangeAspect="1" noChangeArrowheads="1"/>
          </p:cNvPicPr>
          <p:nvPr/>
        </p:nvPicPr>
        <p:blipFill>
          <a:blip r:embed="rId4"/>
          <a:srcRect/>
          <a:stretch>
            <a:fillRect/>
          </a:stretch>
        </p:blipFill>
        <p:spPr bwMode="auto">
          <a:xfrm>
            <a:off x="3886200" y="1828800"/>
            <a:ext cx="1800225" cy="619125"/>
          </a:xfrm>
          <a:prstGeom prst="rect">
            <a:avLst/>
          </a:prstGeom>
          <a:noFill/>
        </p:spPr>
      </p:pic>
      <p:pic>
        <p:nvPicPr>
          <p:cNvPr id="27653" name="Picture 5" descr="E:\RFID and its applications\perfect-group-logo.png"/>
          <p:cNvPicPr>
            <a:picLocks noChangeAspect="1" noChangeArrowheads="1"/>
          </p:cNvPicPr>
          <p:nvPr/>
        </p:nvPicPr>
        <p:blipFill>
          <a:blip r:embed="rId5"/>
          <a:srcRect/>
          <a:stretch>
            <a:fillRect/>
          </a:stretch>
        </p:blipFill>
        <p:spPr bwMode="auto">
          <a:xfrm>
            <a:off x="6019800" y="1752600"/>
            <a:ext cx="2381250" cy="742950"/>
          </a:xfrm>
          <a:prstGeom prst="rect">
            <a:avLst/>
          </a:prstGeom>
          <a:noFill/>
        </p:spPr>
      </p:pic>
      <p:pic>
        <p:nvPicPr>
          <p:cNvPr id="27654" name="Picture 6" descr="E:\RFID and its applications\rapidradiologo.jpg"/>
          <p:cNvPicPr>
            <a:picLocks noChangeAspect="1" noChangeArrowheads="1"/>
          </p:cNvPicPr>
          <p:nvPr/>
        </p:nvPicPr>
        <p:blipFill>
          <a:blip r:embed="rId6"/>
          <a:srcRect/>
          <a:stretch>
            <a:fillRect/>
          </a:stretch>
        </p:blipFill>
        <p:spPr bwMode="auto">
          <a:xfrm>
            <a:off x="3505200" y="3048000"/>
            <a:ext cx="2190750" cy="1209675"/>
          </a:xfrm>
          <a:prstGeom prst="rect">
            <a:avLst/>
          </a:prstGeom>
          <a:noFill/>
        </p:spPr>
      </p:pic>
      <p:pic>
        <p:nvPicPr>
          <p:cNvPr id="27655" name="Picture 7" descr="E:\RFID and its applications\tag factorylogo.png"/>
          <p:cNvPicPr>
            <a:picLocks noChangeAspect="1" noChangeArrowheads="1"/>
          </p:cNvPicPr>
          <p:nvPr/>
        </p:nvPicPr>
        <p:blipFill>
          <a:blip r:embed="rId7"/>
          <a:srcRect/>
          <a:stretch>
            <a:fillRect/>
          </a:stretch>
        </p:blipFill>
        <p:spPr bwMode="auto">
          <a:xfrm>
            <a:off x="6324600" y="2590800"/>
            <a:ext cx="2124075" cy="752475"/>
          </a:xfrm>
          <a:prstGeom prst="rect">
            <a:avLst/>
          </a:prstGeom>
          <a:noFill/>
        </p:spPr>
      </p:pic>
      <p:pic>
        <p:nvPicPr>
          <p:cNvPr id="27656" name="Picture 8" descr="E:\RFID and its applications\Syrma-Logo.png"/>
          <p:cNvPicPr>
            <a:picLocks noChangeAspect="1" noChangeArrowheads="1"/>
          </p:cNvPicPr>
          <p:nvPr/>
        </p:nvPicPr>
        <p:blipFill>
          <a:blip r:embed="rId8"/>
          <a:srcRect/>
          <a:stretch>
            <a:fillRect/>
          </a:stretch>
        </p:blipFill>
        <p:spPr bwMode="auto">
          <a:xfrm>
            <a:off x="5867400" y="3352800"/>
            <a:ext cx="2871893" cy="1009650"/>
          </a:xfrm>
          <a:prstGeom prst="rect">
            <a:avLst/>
          </a:prstGeom>
          <a:noFill/>
        </p:spPr>
      </p:pic>
      <p:pic>
        <p:nvPicPr>
          <p:cNvPr id="27657" name="Picture 9"/>
          <p:cNvPicPr>
            <a:picLocks noChangeAspect="1" noChangeArrowheads="1"/>
          </p:cNvPicPr>
          <p:nvPr/>
        </p:nvPicPr>
        <p:blipFill>
          <a:blip r:embed="rId9"/>
          <a:srcRect l="7613" t="18750" r="76574" b="70833"/>
          <a:stretch>
            <a:fillRect/>
          </a:stretch>
        </p:blipFill>
        <p:spPr bwMode="auto">
          <a:xfrm>
            <a:off x="762000" y="5105400"/>
            <a:ext cx="2057400" cy="762000"/>
          </a:xfrm>
          <a:prstGeom prst="rect">
            <a:avLst/>
          </a:prstGeom>
          <a:noFill/>
          <a:ln w="9525">
            <a:noFill/>
            <a:miter lim="800000"/>
            <a:headEnd/>
            <a:tailEnd/>
          </a:ln>
          <a:effectLst/>
        </p:spPr>
      </p:pic>
      <p:pic>
        <p:nvPicPr>
          <p:cNvPr id="27658" name="Picture 10" descr="E:\RFID and its applications\CSR_Logo_v2_small.png"/>
          <p:cNvPicPr>
            <a:picLocks noChangeAspect="1" noChangeArrowheads="1"/>
          </p:cNvPicPr>
          <p:nvPr/>
        </p:nvPicPr>
        <p:blipFill>
          <a:blip r:embed="rId10"/>
          <a:srcRect/>
          <a:stretch>
            <a:fillRect/>
          </a:stretch>
        </p:blipFill>
        <p:spPr bwMode="auto">
          <a:xfrm>
            <a:off x="3276600" y="4572000"/>
            <a:ext cx="3760787" cy="1219200"/>
          </a:xfrm>
          <a:prstGeom prst="rect">
            <a:avLst/>
          </a:prstGeom>
          <a:noFill/>
        </p:spPr>
      </p:pic>
      <p:pic>
        <p:nvPicPr>
          <p:cNvPr id="27659" name="Picture 11" descr="E:\RFID and its applications\apkidlogo.png"/>
          <p:cNvPicPr>
            <a:picLocks noChangeAspect="1" noChangeArrowheads="1"/>
          </p:cNvPicPr>
          <p:nvPr/>
        </p:nvPicPr>
        <p:blipFill>
          <a:blip r:embed="rId11"/>
          <a:srcRect/>
          <a:stretch>
            <a:fillRect/>
          </a:stretch>
        </p:blipFill>
        <p:spPr bwMode="auto">
          <a:xfrm>
            <a:off x="5486400" y="5715000"/>
            <a:ext cx="3657600" cy="914400"/>
          </a:xfrm>
          <a:prstGeom prst="rect">
            <a:avLst/>
          </a:prstGeom>
          <a:noFill/>
        </p:spPr>
      </p:pic>
      <p:pic>
        <p:nvPicPr>
          <p:cNvPr id="27660" name="Picture 12" descr="E:\RFID and its applications\identislogo.jpg"/>
          <p:cNvPicPr>
            <a:picLocks noChangeAspect="1" noChangeArrowheads="1"/>
          </p:cNvPicPr>
          <p:nvPr/>
        </p:nvPicPr>
        <p:blipFill>
          <a:blip r:embed="rId12"/>
          <a:srcRect/>
          <a:stretch>
            <a:fillRect/>
          </a:stretch>
        </p:blipFill>
        <p:spPr bwMode="auto">
          <a:xfrm>
            <a:off x="7162800" y="4648200"/>
            <a:ext cx="1514475" cy="5619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latin typeface="Times New Roman" pitchFamily="18" charset="0"/>
                <a:cs typeface="Times New Roman" pitchFamily="18" charset="0"/>
              </a:rPr>
              <a:t>Common problems with RFID</a:t>
            </a:r>
            <a:endParaRPr lang="en-US" sz="2800"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dirty="0" smtClean="0">
                <a:solidFill>
                  <a:srgbClr val="002060"/>
                </a:solidFill>
                <a:latin typeface="Times New Roman" pitchFamily="18" charset="0"/>
                <a:cs typeface="Times New Roman" pitchFamily="18" charset="0"/>
              </a:rPr>
              <a:t>Reader collision.</a:t>
            </a:r>
          </a:p>
          <a:p>
            <a:r>
              <a:rPr lang="en-US" dirty="0" smtClean="0">
                <a:solidFill>
                  <a:srgbClr val="002060"/>
                </a:solidFill>
                <a:latin typeface="Times New Roman" pitchFamily="18" charset="0"/>
                <a:cs typeface="Times New Roman" pitchFamily="18" charset="0"/>
              </a:rPr>
              <a:t>Tag collision.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latin typeface="Times New Roman" pitchFamily="18" charset="0"/>
                <a:cs typeface="Times New Roman" pitchFamily="18" charset="0"/>
              </a:rPr>
              <a:t>Present scenario</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fontAlgn="base"/>
            <a:r>
              <a:rPr lang="en-US" sz="2800" dirty="0" smtClean="0">
                <a:solidFill>
                  <a:srgbClr val="002060"/>
                </a:solidFill>
                <a:latin typeface="Times New Roman" pitchFamily="18" charset="0"/>
                <a:cs typeface="Times New Roman" pitchFamily="18" charset="0"/>
              </a:rPr>
              <a:t>In Osaka, Japan school </a:t>
            </a:r>
            <a:r>
              <a:rPr lang="en-US" sz="2800" dirty="0" err="1" smtClean="0">
                <a:solidFill>
                  <a:srgbClr val="002060"/>
                </a:solidFill>
                <a:latin typeface="Times New Roman" pitchFamily="18" charset="0"/>
                <a:cs typeface="Times New Roman" pitchFamily="18" charset="0"/>
              </a:rPr>
              <a:t>childrens</a:t>
            </a:r>
            <a:r>
              <a:rPr lang="en-US" sz="2800" dirty="0" smtClean="0">
                <a:solidFill>
                  <a:srgbClr val="002060"/>
                </a:solidFill>
                <a:latin typeface="Times New Roman" pitchFamily="18" charset="0"/>
                <a:cs typeface="Times New Roman" pitchFamily="18" charset="0"/>
              </a:rPr>
              <a:t>’ garments are being chipped with RFID.</a:t>
            </a:r>
          </a:p>
          <a:p>
            <a:pPr fontAlgn="base"/>
            <a:r>
              <a:rPr lang="en-US" sz="2800" dirty="0" smtClean="0">
                <a:solidFill>
                  <a:srgbClr val="002060"/>
                </a:solidFill>
                <a:latin typeface="Times New Roman" pitchFamily="18" charset="0"/>
                <a:cs typeface="Times New Roman" pitchFamily="18" charset="0"/>
              </a:rPr>
              <a:t>A monitoring system in </a:t>
            </a:r>
            <a:r>
              <a:rPr lang="en-US" sz="2800" dirty="0" err="1" smtClean="0">
                <a:solidFill>
                  <a:srgbClr val="002060"/>
                </a:solidFill>
                <a:latin typeface="Times New Roman" pitchFamily="18" charset="0"/>
                <a:cs typeface="Times New Roman" pitchFamily="18" charset="0"/>
              </a:rPr>
              <a:t>Doncaster</a:t>
            </a:r>
            <a:r>
              <a:rPr lang="en-US" sz="2800" dirty="0" smtClean="0">
                <a:solidFill>
                  <a:srgbClr val="002060"/>
                </a:solidFill>
                <a:latin typeface="Times New Roman" pitchFamily="18" charset="0"/>
                <a:cs typeface="Times New Roman" pitchFamily="18" charset="0"/>
              </a:rPr>
              <a:t> England, tracks kids by radio chips placed in their uniforms.</a:t>
            </a:r>
          </a:p>
          <a:p>
            <a:pPr fontAlgn="base"/>
            <a:r>
              <a:rPr lang="en-US" sz="2800" dirty="0" smtClean="0">
                <a:solidFill>
                  <a:srgbClr val="002060"/>
                </a:solidFill>
                <a:latin typeface="Times New Roman" pitchFamily="18" charset="0"/>
                <a:cs typeface="Times New Roman" pitchFamily="18" charset="0"/>
              </a:rPr>
              <a:t>US Healthcare had adopted methods of using both active and passive RFID technology to collect and monitor patient medical activity for nearly a decade.</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21162" t="47916" r="46979" b="34375"/>
          <a:stretch>
            <a:fillRect/>
          </a:stretch>
        </p:blipFill>
        <p:spPr bwMode="auto">
          <a:xfrm>
            <a:off x="609600" y="1905000"/>
            <a:ext cx="7315200" cy="2286000"/>
          </a:xfrm>
          <a:prstGeom prst="rect">
            <a:avLst/>
          </a:prstGeom>
          <a:noFill/>
          <a:ln w="9525">
            <a:noFill/>
            <a:miter lim="800000"/>
            <a:headEnd/>
            <a:tailEnd/>
          </a:ln>
          <a:effectLst/>
        </p:spPr>
      </p:pic>
      <p:sp>
        <p:nvSpPr>
          <p:cNvPr id="3" name="Rectangle 1"/>
          <p:cNvSpPr txBox="1">
            <a:spLocks noChangeArrowheads="1"/>
          </p:cNvSpPr>
          <p:nvPr/>
        </p:nvSpPr>
        <p:spPr>
          <a:xfrm>
            <a:off x="457920" y="315394"/>
            <a:ext cx="8231040" cy="1062832"/>
          </a:xfrm>
          <a:prstGeom prst="rect">
            <a:avLst/>
          </a:prstGeom>
        </p:spPr>
        <p:txBody>
          <a:bodyPr vert="horz" lIns="0" tIns="0" rIns="0" bIns="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656650" algn="l"/>
                <a:tab pos="1313299" algn="l"/>
                <a:tab pos="1969949" algn="l"/>
                <a:tab pos="2626599" algn="l"/>
                <a:tab pos="3283248" algn="l"/>
                <a:tab pos="3939898" algn="l"/>
                <a:tab pos="4595108" algn="l"/>
                <a:tab pos="5253198" algn="l"/>
                <a:tab pos="5909847" algn="l"/>
                <a:tab pos="6565057" algn="l"/>
                <a:tab pos="7221707" algn="l"/>
                <a:tab pos="7879796" algn="l"/>
              </a:tabLst>
              <a:defRPr/>
            </a:pPr>
            <a:r>
              <a:rPr kumimoji="0" lang="en-GB" sz="44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RFID and </a:t>
            </a:r>
            <a:r>
              <a:rPr kumimoji="0" lang="en-GB" sz="4400" b="0"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IoT</a:t>
            </a:r>
            <a:endParaRPr kumimoji="0" lang="en-GB" sz="4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normAutofit/>
          </a:bodyPr>
          <a:lstStyle/>
          <a:p>
            <a:r>
              <a:rPr lang="en-US" sz="3200" dirty="0" smtClean="0">
                <a:solidFill>
                  <a:srgbClr val="FF0000"/>
                </a:solidFill>
                <a:latin typeface="Times New Roman" pitchFamily="18" charset="0"/>
                <a:cs typeface="Times New Roman" pitchFamily="18" charset="0"/>
              </a:rPr>
              <a:t>History of RFID</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676400"/>
            <a:ext cx="5105400" cy="4525963"/>
          </a:xfrm>
        </p:spPr>
        <p:txBody>
          <a:bodyPr>
            <a:normAutofit fontScale="77500" lnSpcReduction="20000"/>
          </a:bodyPr>
          <a:lstStyle/>
          <a:p>
            <a:pPr algn="just"/>
            <a:r>
              <a:rPr lang="en-US" sz="2600" dirty="0" smtClean="0">
                <a:solidFill>
                  <a:srgbClr val="002060"/>
                </a:solidFill>
                <a:latin typeface="Times New Roman" pitchFamily="18" charset="0"/>
                <a:cs typeface="Times New Roman" pitchFamily="18" charset="0"/>
              </a:rPr>
              <a:t>The first known application of RFID was done in World War II where in RFID was used to identify the planes (enemy or own) using radar. </a:t>
            </a:r>
          </a:p>
          <a:p>
            <a:pPr algn="just"/>
            <a:r>
              <a:rPr lang="en-US" sz="2600" dirty="0" smtClean="0">
                <a:solidFill>
                  <a:srgbClr val="002060"/>
                </a:solidFill>
                <a:latin typeface="Times New Roman" pitchFamily="18" charset="0"/>
                <a:cs typeface="Times New Roman" pitchFamily="18" charset="0"/>
              </a:rPr>
              <a:t>In 1935 under Scottish physicist Sir Robert Alexander  Watson-Watt, who headed a secret project, the British developed the first active identify friend or foe (IFF) system.</a:t>
            </a:r>
          </a:p>
          <a:p>
            <a:pPr algn="just"/>
            <a:r>
              <a:rPr lang="en-US" sz="2600" dirty="0" smtClean="0">
                <a:solidFill>
                  <a:srgbClr val="002060"/>
                </a:solidFill>
                <a:latin typeface="Times New Roman" pitchFamily="18" charset="0"/>
                <a:cs typeface="Times New Roman" pitchFamily="18" charset="0"/>
              </a:rPr>
              <a:t>They put a transmitter on each British plane. When it received signals from radar stations on the ground, it began broadcasting a signal back that identified the aircraft as friendly. </a:t>
            </a:r>
          </a:p>
          <a:p>
            <a:pPr algn="just"/>
            <a:r>
              <a:rPr lang="en-US" sz="2600" dirty="0" smtClean="0">
                <a:solidFill>
                  <a:srgbClr val="002060"/>
                </a:solidFill>
                <a:latin typeface="Times New Roman" pitchFamily="18" charset="0"/>
                <a:cs typeface="Times New Roman" pitchFamily="18" charset="0"/>
              </a:rPr>
              <a:t>RFID works on this same basic concept. A signal is sent to a transponder, which wakes up and either reflects back a signal (passive system) or broadcasts a signal (active system). </a:t>
            </a:r>
          </a:p>
        </p:txBody>
      </p:sp>
      <p:pic>
        <p:nvPicPr>
          <p:cNvPr id="26626" name="Picture 2" descr="E:\RFID and its applications\sir alexander robert watson.jpg"/>
          <p:cNvPicPr>
            <a:picLocks noChangeAspect="1" noChangeArrowheads="1"/>
          </p:cNvPicPr>
          <p:nvPr/>
        </p:nvPicPr>
        <p:blipFill>
          <a:blip r:embed="rId2"/>
          <a:srcRect/>
          <a:stretch>
            <a:fillRect/>
          </a:stretch>
        </p:blipFill>
        <p:spPr bwMode="auto">
          <a:xfrm>
            <a:off x="5104040" y="1828800"/>
            <a:ext cx="3878036" cy="2895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6867" name="Picture 3" descr="E:\RFID and its applications\circuit-board-template-circuit-board-animation-v5-motionworks-videohive-idea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5410200" y="2971800"/>
            <a:ext cx="33973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6867" name="Picture 3" descr="E:\RFID and its applications\circuit-board-template-circuit-board-animation-v5-motionworks-videohive-idea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5486400" y="3200400"/>
            <a:ext cx="316682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you</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962400" y="1600200"/>
            <a:ext cx="4800600" cy="4525963"/>
          </a:xfrm>
        </p:spPr>
        <p:txBody>
          <a:bodyPr>
            <a:normAutofit/>
          </a:bodyPr>
          <a:lstStyle/>
          <a:p>
            <a:r>
              <a:rPr lang="en-US" sz="2800" dirty="0" smtClean="0">
                <a:solidFill>
                  <a:srgbClr val="002060"/>
                </a:solidFill>
                <a:latin typeface="Times New Roman" pitchFamily="18" charset="0"/>
                <a:cs typeface="Times New Roman" pitchFamily="18" charset="0"/>
              </a:rPr>
              <a:t>Mario </a:t>
            </a:r>
            <a:r>
              <a:rPr lang="en-US" sz="2800" dirty="0" err="1" smtClean="0">
                <a:solidFill>
                  <a:srgbClr val="002060"/>
                </a:solidFill>
                <a:latin typeface="Times New Roman" pitchFamily="18" charset="0"/>
                <a:cs typeface="Times New Roman" pitchFamily="18" charset="0"/>
              </a:rPr>
              <a:t>Cardullo's</a:t>
            </a:r>
            <a:r>
              <a:rPr lang="en-US" sz="2800" dirty="0" smtClean="0">
                <a:solidFill>
                  <a:srgbClr val="002060"/>
                </a:solidFill>
                <a:latin typeface="Times New Roman" pitchFamily="18" charset="0"/>
                <a:cs typeface="Times New Roman" pitchFamily="18" charset="0"/>
              </a:rPr>
              <a:t> passive radio transponder device in 1973 was the first true ancestor of modern RFID.</a:t>
            </a:r>
          </a:p>
          <a:p>
            <a:r>
              <a:rPr lang="en-US" sz="2800" dirty="0" smtClean="0">
                <a:solidFill>
                  <a:srgbClr val="002060"/>
                </a:solidFill>
                <a:latin typeface="Times New Roman" pitchFamily="18" charset="0"/>
                <a:cs typeface="Times New Roman" pitchFamily="18" charset="0"/>
              </a:rPr>
              <a:t>Commercial applications began in 1980.</a:t>
            </a:r>
            <a:endParaRPr lang="en-US" sz="2800" dirty="0">
              <a:solidFill>
                <a:srgbClr val="002060"/>
              </a:solidFill>
              <a:latin typeface="Times New Roman" pitchFamily="18" charset="0"/>
              <a:cs typeface="Times New Roman" pitchFamily="18" charset="0"/>
            </a:endParaRPr>
          </a:p>
        </p:txBody>
      </p:sp>
      <p:pic>
        <p:nvPicPr>
          <p:cNvPr id="28674" name="Picture 2" descr="E:\RFID and its applications\rfid-in-logistics-5-638.jpg"/>
          <p:cNvPicPr>
            <a:picLocks noChangeAspect="1" noChangeArrowheads="1"/>
          </p:cNvPicPr>
          <p:nvPr/>
        </p:nvPicPr>
        <p:blipFill>
          <a:blip r:embed="rId2"/>
          <a:srcRect l="18809" t="25052" r="46082" b="18163"/>
          <a:stretch>
            <a:fillRect/>
          </a:stretch>
        </p:blipFill>
        <p:spPr bwMode="auto">
          <a:xfrm>
            <a:off x="457200" y="1600199"/>
            <a:ext cx="3352800" cy="407125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New Roman" pitchFamily="18" charset="0"/>
                <a:cs typeface="Times New Roman" pitchFamily="18" charset="0"/>
              </a:rPr>
              <a:t>What is RFID?</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r>
              <a:rPr lang="en-US" sz="2400" dirty="0" smtClean="0">
                <a:solidFill>
                  <a:srgbClr val="002060"/>
                </a:solidFill>
                <a:latin typeface="Times New Roman" pitchFamily="18" charset="0"/>
                <a:cs typeface="Times New Roman" pitchFamily="18" charset="0"/>
              </a:rPr>
              <a:t>RFID is a common term employed to describe a device which is employed in transferring data with the help of radio waves. </a:t>
            </a:r>
          </a:p>
          <a:p>
            <a:pPr algn="just"/>
            <a:r>
              <a:rPr lang="en-US" sz="2200" dirty="0" smtClean="0">
                <a:solidFill>
                  <a:srgbClr val="002060"/>
                </a:solidFill>
                <a:latin typeface="Times New Roman" pitchFamily="18" charset="0"/>
                <a:cs typeface="Times New Roman" pitchFamily="18" charset="0"/>
              </a:rPr>
              <a:t>RFID is the wireless non-contact use of radio frequency electromagnetic fields to transfer data, for the purpose of automatically identifying and tracking objects attached to it. </a:t>
            </a:r>
          </a:p>
          <a:p>
            <a:pPr algn="just"/>
            <a:r>
              <a:rPr lang="en-US" sz="2200" dirty="0" smtClean="0">
                <a:solidFill>
                  <a:srgbClr val="002060"/>
                </a:solidFill>
                <a:latin typeface="Times New Roman" pitchFamily="18" charset="0"/>
                <a:cs typeface="Times New Roman" pitchFamily="18" charset="0"/>
              </a:rPr>
              <a:t>RFID devices is used as a substitute of bar code or a magnetic strip which is noticed at the back of an ATM card or credit card, it gives a unique identification code to each item. </a:t>
            </a:r>
          </a:p>
          <a:p>
            <a:pPr algn="just"/>
            <a:r>
              <a:rPr lang="en-US" sz="2200" dirty="0" smtClean="0">
                <a:solidFill>
                  <a:srgbClr val="002060"/>
                </a:solidFill>
                <a:latin typeface="Times New Roman" pitchFamily="18" charset="0"/>
                <a:cs typeface="Times New Roman" pitchFamily="18" charset="0"/>
              </a:rPr>
              <a:t>Similar to the magnetic strip or bar code, RFID devices too have to be scanned to get the details (identifying information).</a:t>
            </a:r>
            <a:endParaRPr lang="en-US" sz="22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itchFamily="18" charset="0"/>
                <a:cs typeface="Times New Roman" pitchFamily="18" charset="0"/>
              </a:rPr>
              <a:t>Need for RFID</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20000"/>
          </a:bodyPr>
          <a:lstStyle/>
          <a:p>
            <a:pPr algn="just"/>
            <a:r>
              <a:rPr lang="en-US" sz="2800" dirty="0" smtClean="0">
                <a:solidFill>
                  <a:srgbClr val="002060"/>
                </a:solidFill>
                <a:latin typeface="Times New Roman" pitchFamily="18" charset="0"/>
                <a:cs typeface="Times New Roman" pitchFamily="18" charset="0"/>
              </a:rPr>
              <a:t>A fundamental advantage of RFID gadgets above the other stated devices is that the RFID device is not required to be placed exactly near to the scanner or RFID code reader. </a:t>
            </a:r>
          </a:p>
          <a:p>
            <a:pPr algn="just"/>
            <a:r>
              <a:rPr lang="en-US" sz="2800" dirty="0" smtClean="0">
                <a:solidFill>
                  <a:srgbClr val="002060"/>
                </a:solidFill>
                <a:latin typeface="Times New Roman" pitchFamily="18" charset="0"/>
                <a:cs typeface="Times New Roman" pitchFamily="18" charset="0"/>
              </a:rPr>
              <a:t>As all of us are well aware of the difficulty which store billers face while scanning the bar codes and but obviously the credit cards &amp; ATM cards need to be swiped all though a special card reader. </a:t>
            </a:r>
          </a:p>
          <a:p>
            <a:pPr algn="just"/>
            <a:r>
              <a:rPr lang="en-US" sz="2800" dirty="0" smtClean="0">
                <a:solidFill>
                  <a:srgbClr val="002060"/>
                </a:solidFill>
                <a:latin typeface="Times New Roman" pitchFamily="18" charset="0"/>
                <a:cs typeface="Times New Roman" pitchFamily="18" charset="0"/>
              </a:rPr>
              <a:t>RFID device can function from few feet away (approx 20 feet for high frequency devices) of the scanner machine.</a:t>
            </a:r>
          </a:p>
          <a:p>
            <a:pPr algn="just"/>
            <a:r>
              <a:rPr lang="en-US" sz="2800" dirty="0" smtClean="0">
                <a:solidFill>
                  <a:srgbClr val="002060"/>
                </a:solidFill>
                <a:latin typeface="Times New Roman" pitchFamily="18" charset="0"/>
                <a:cs typeface="Times New Roman" pitchFamily="18" charset="0"/>
              </a:rPr>
              <a:t>Avoid duplication</a:t>
            </a:r>
            <a:endParaRPr lang="en-US"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RFID vs. Barcode</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pPr>
              <a:buNone/>
            </a:pPr>
            <a:r>
              <a:rPr lang="en-US" dirty="0" smtClean="0">
                <a:solidFill>
                  <a:srgbClr val="002060"/>
                </a:solidFill>
                <a:latin typeface="Times New Roman" pitchFamily="18" charset="0"/>
                <a:cs typeface="Times New Roman" pitchFamily="18" charset="0"/>
              </a:rPr>
              <a:t>Advantages of RFID</a:t>
            </a:r>
          </a:p>
          <a:p>
            <a:pPr lvl="1"/>
            <a:r>
              <a:rPr lang="en-US" dirty="0" smtClean="0">
                <a:solidFill>
                  <a:srgbClr val="002060"/>
                </a:solidFill>
                <a:latin typeface="Times New Roman" pitchFamily="18" charset="0"/>
                <a:cs typeface="Times New Roman" pitchFamily="18" charset="0"/>
              </a:rPr>
              <a:t>Efficiency: RFID can scan multiple items at once</a:t>
            </a:r>
          </a:p>
          <a:p>
            <a:pPr lvl="1"/>
            <a:r>
              <a:rPr lang="en-US" dirty="0" smtClean="0">
                <a:solidFill>
                  <a:srgbClr val="002060"/>
                </a:solidFill>
                <a:latin typeface="Times New Roman" pitchFamily="18" charset="0"/>
                <a:cs typeface="Times New Roman" pitchFamily="18" charset="0"/>
              </a:rPr>
              <a:t>Durability: RFID can handle exposure to sun &amp; rain</a:t>
            </a:r>
          </a:p>
          <a:p>
            <a:pPr lvl="1"/>
            <a:r>
              <a:rPr lang="en-US" dirty="0" smtClean="0">
                <a:solidFill>
                  <a:srgbClr val="002060"/>
                </a:solidFill>
                <a:latin typeface="Times New Roman" pitchFamily="18" charset="0"/>
                <a:cs typeface="Times New Roman" pitchFamily="18" charset="0"/>
              </a:rPr>
              <a:t>RFID allows for greater security than barcodes</a:t>
            </a:r>
          </a:p>
          <a:p>
            <a:pPr>
              <a:buNone/>
            </a:pPr>
            <a:r>
              <a:rPr lang="en-US" dirty="0" smtClean="0">
                <a:solidFill>
                  <a:srgbClr val="002060"/>
                </a:solidFill>
                <a:latin typeface="Times New Roman" pitchFamily="18" charset="0"/>
                <a:cs typeface="Times New Roman" pitchFamily="18" charset="0"/>
              </a:rPr>
              <a:t>Disadvantages of RFID</a:t>
            </a:r>
          </a:p>
          <a:p>
            <a:pPr lvl="1"/>
            <a:r>
              <a:rPr lang="en-US" dirty="0" smtClean="0">
                <a:solidFill>
                  <a:srgbClr val="002060"/>
                </a:solidFill>
                <a:latin typeface="Times New Roman" pitchFamily="18" charset="0"/>
                <a:cs typeface="Times New Roman" pitchFamily="18" charset="0"/>
              </a:rPr>
              <a:t>Materials like metal &amp; liquid can impact signal</a:t>
            </a:r>
          </a:p>
          <a:p>
            <a:pPr lvl="1"/>
            <a:r>
              <a:rPr lang="en-US" dirty="0" smtClean="0">
                <a:solidFill>
                  <a:srgbClr val="002060"/>
                </a:solidFill>
                <a:latin typeface="Times New Roman" pitchFamily="18" charset="0"/>
                <a:cs typeface="Times New Roman" pitchFamily="18" charset="0"/>
              </a:rPr>
              <a:t>Sometimes not as accurate or reliable as barcode scanners</a:t>
            </a:r>
          </a:p>
          <a:p>
            <a:pPr lvl="1"/>
            <a:r>
              <a:rPr lang="en-US" dirty="0" smtClean="0">
                <a:solidFill>
                  <a:srgbClr val="002060"/>
                </a:solidFill>
                <a:latin typeface="Times New Roman" pitchFamily="18" charset="0"/>
                <a:cs typeface="Times New Roman" pitchFamily="18" charset="0"/>
              </a:rPr>
              <a:t>Cost – RFID readers can be 10x more expensive than barcode scanners</a:t>
            </a:r>
          </a:p>
          <a:p>
            <a:pPr lvl="1"/>
            <a:r>
              <a:rPr lang="en-US" dirty="0" smtClean="0">
                <a:solidFill>
                  <a:srgbClr val="002060"/>
                </a:solidFill>
                <a:latin typeface="Times New Roman" pitchFamily="18" charset="0"/>
                <a:cs typeface="Times New Roman" pitchFamily="18" charset="0"/>
              </a:rPr>
              <a:t>Implementation can be difficult &amp; time consuming</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Times New Roman" pitchFamily="18" charset="0"/>
                <a:cs typeface="Times New Roman" pitchFamily="18" charset="0"/>
              </a:rPr>
              <a:t>Basic components of an RFID System</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dirty="0" smtClean="0">
                <a:solidFill>
                  <a:srgbClr val="002060"/>
                </a:solidFill>
                <a:latin typeface="Times New Roman" pitchFamily="18" charset="0"/>
                <a:cs typeface="Times New Roman" pitchFamily="18" charset="0"/>
              </a:rPr>
              <a:t>The transponder or tag can be either active of passive tag. It reacts to the signals from the reader or writer or interrogator which in turn conveys signals to the computer.</a:t>
            </a:r>
            <a:endParaRPr lang="en-US" dirty="0">
              <a:solidFill>
                <a:srgbClr val="002060"/>
              </a:solidFill>
              <a:latin typeface="Times New Roman" pitchFamily="18" charset="0"/>
              <a:cs typeface="Times New Roman" pitchFamily="18" charset="0"/>
            </a:endParaRPr>
          </a:p>
        </p:txBody>
      </p:sp>
      <p:pic>
        <p:nvPicPr>
          <p:cNvPr id="31747" name="Picture 3" descr="E:\RFID and its applications\rfid-components.jpg"/>
          <p:cNvPicPr>
            <a:picLocks noChangeAspect="1" noChangeArrowheads="1"/>
          </p:cNvPicPr>
          <p:nvPr/>
        </p:nvPicPr>
        <p:blipFill>
          <a:blip r:embed="rId2"/>
          <a:srcRect/>
          <a:stretch>
            <a:fillRect/>
          </a:stretch>
        </p:blipFill>
        <p:spPr bwMode="auto">
          <a:xfrm>
            <a:off x="1447800" y="4114800"/>
            <a:ext cx="5067300" cy="157962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Times New Roman" pitchFamily="18" charset="0"/>
                <a:cs typeface="Times New Roman" pitchFamily="18" charset="0"/>
              </a:rPr>
              <a:t>RFID Tags</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dirty="0" smtClean="0">
                <a:solidFill>
                  <a:srgbClr val="002060"/>
                </a:solidFill>
                <a:latin typeface="Times New Roman" pitchFamily="18" charset="0"/>
                <a:cs typeface="Times New Roman" pitchFamily="18" charset="0"/>
              </a:rPr>
              <a:t>RFID tags comprise of a RFID transceiver for transferring data from one system to another. </a:t>
            </a:r>
          </a:p>
          <a:p>
            <a:r>
              <a:rPr lang="en-US" dirty="0" smtClean="0">
                <a:solidFill>
                  <a:srgbClr val="002060"/>
                </a:solidFill>
                <a:latin typeface="Times New Roman" pitchFamily="18" charset="0"/>
                <a:cs typeface="Times New Roman" pitchFamily="18" charset="0"/>
              </a:rPr>
              <a:t>There are 2 kinds of RFID tags</a:t>
            </a:r>
          </a:p>
          <a:p>
            <a:pPr lvl="2"/>
            <a:r>
              <a:rPr lang="en-US" dirty="0" smtClean="0">
                <a:solidFill>
                  <a:srgbClr val="002060"/>
                </a:solidFill>
                <a:latin typeface="Times New Roman" pitchFamily="18" charset="0"/>
                <a:cs typeface="Times New Roman" pitchFamily="18" charset="0"/>
              </a:rPr>
              <a:t>Active tags </a:t>
            </a:r>
          </a:p>
          <a:p>
            <a:pPr lvl="2"/>
            <a:r>
              <a:rPr lang="en-US" dirty="0" smtClean="0">
                <a:solidFill>
                  <a:srgbClr val="002060"/>
                </a:solidFill>
                <a:latin typeface="Times New Roman" pitchFamily="18" charset="0"/>
                <a:cs typeface="Times New Roman" pitchFamily="18" charset="0"/>
              </a:rPr>
              <a:t>Passive tags.</a:t>
            </a:r>
            <a:endParaRPr lang="en-US" dirty="0">
              <a:solidFill>
                <a:srgbClr val="002060"/>
              </a:solidFill>
              <a:latin typeface="Times New Roman" pitchFamily="18" charset="0"/>
              <a:cs typeface="Times New Roman" pitchFamily="18" charset="0"/>
            </a:endParaRPr>
          </a:p>
        </p:txBody>
      </p:sp>
      <p:sp>
        <p:nvSpPr>
          <p:cNvPr id="1026" name="AutoShape 2" descr="Functioning Principle of RFID Devi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318</TotalTime>
  <Words>1322</Words>
  <Application>Microsoft Office PowerPoint</Application>
  <PresentationFormat>On-screen Show (4:3)</PresentationFormat>
  <Paragraphs>166</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Equity</vt:lpstr>
      <vt:lpstr>RADIO FREQUENCY IDENTIFICATION AND ITS APPLICATIONS</vt:lpstr>
      <vt:lpstr>Outline</vt:lpstr>
      <vt:lpstr>History of RFID</vt:lpstr>
      <vt:lpstr>Slide 4</vt:lpstr>
      <vt:lpstr>What is RFID?</vt:lpstr>
      <vt:lpstr>Need for RFID</vt:lpstr>
      <vt:lpstr>RFID vs. Barcode</vt:lpstr>
      <vt:lpstr>Basic components of an RFID System</vt:lpstr>
      <vt:lpstr>RFID Tags</vt:lpstr>
      <vt:lpstr>Passive RFID Tags</vt:lpstr>
      <vt:lpstr>Active RFID Tags</vt:lpstr>
      <vt:lpstr>Different types of active tags</vt:lpstr>
      <vt:lpstr>Read only and R/W tags</vt:lpstr>
      <vt:lpstr>Unique identification code</vt:lpstr>
      <vt:lpstr>RFID operating frequency</vt:lpstr>
      <vt:lpstr>125 KHz RFID clamshell card</vt:lpstr>
      <vt:lpstr>Mifare </vt:lpstr>
      <vt:lpstr>RFID Applications</vt:lpstr>
      <vt:lpstr>RFID Standards and specifications</vt:lpstr>
      <vt:lpstr>Standard RFID Operating Frequencies</vt:lpstr>
      <vt:lpstr>RFID enabled products</vt:lpstr>
      <vt:lpstr>Slide 22</vt:lpstr>
      <vt:lpstr>Slide 23</vt:lpstr>
      <vt:lpstr>RFID in library management</vt:lpstr>
      <vt:lpstr>Slide 25</vt:lpstr>
      <vt:lpstr>RFID Manufacturers in India</vt:lpstr>
      <vt:lpstr>Common problems with RFID</vt:lpstr>
      <vt:lpstr>Present scenario</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RFID and its applications</dc:title>
  <dc:creator>Hi user</dc:creator>
  <cp:lastModifiedBy>vairamani</cp:lastModifiedBy>
  <cp:revision>36</cp:revision>
  <dcterms:created xsi:type="dcterms:W3CDTF">2006-08-16T00:00:00Z</dcterms:created>
  <dcterms:modified xsi:type="dcterms:W3CDTF">2018-09-20T07:54:22Z</dcterms:modified>
</cp:coreProperties>
</file>